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6b669e984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6b669e984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8656e0b55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8656e0b55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8656e0b55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8656e0b55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8656e0b55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8656e0b55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8656e0b55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8656e0b55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8656e0b55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8656e0b55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8656e0b55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8656e0b55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8656e0b55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8656e0b55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8656e0b55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8656e0b55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8656e0b55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8656e0b55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6b669e984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6b669e984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9a67c866bfb4fb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9a67c866bfb4fb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79a67c866bfb4fb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9a67c866bfb4fb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9a67c866bfb4fb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9a67c866bfb4fb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9a67c866bfb4fb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9a67c866bfb4fb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9a67c866bfb4fb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9a67c866bfb4fb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9a67c866bfb4fb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9a67c866bfb4fb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79a67c866bfb4fb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9a67c866bfb4fb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9a67c866bfb4fb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9a67c866bfb4fb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6b669e984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6b669e984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79a67c866bfb4fb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9a67c866bfb4fb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9a67c866bfb4fb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9a67c866bfb4fb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79a67c866bfb4fb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79a67c866bfb4fb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6e3ac068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6e3ac068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6e3ac068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6e3ac068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6e3ac0684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6e3ac0684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6e3ac0684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6e3ac0684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6e3ac0684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6e3ac068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4ef90af21e2e3f2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ef90af21e2e3f2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4ef90af21e2e3f2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ef90af21e2e3f2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6b669e98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6b669e98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4ef90af21e2e3f2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4ef90af21e2e3f2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9a67c866bfb4fb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9a67c866bfb4fb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4ef90af21e2e3f2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ef90af21e2e3f2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4ef90af21e2e3f29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ef90af21e2e3f29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4ef90af21e2e3f29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ef90af21e2e3f29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4ef90af21e2e3f29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ef90af21e2e3f2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4ef90af21e2e3f29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ef90af21e2e3f29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4ef90af21e2e3f29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4ef90af21e2e3f29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ef90af21e2e3f29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ef90af21e2e3f29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4ef90af21e2e3f29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ef90af21e2e3f29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6b669e984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6b669e984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4ef90af21e2e3f29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ef90af21e2e3f29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7acc3ead3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7acc3ead3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7acc3ead3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7acc3ead3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7acc3ead3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7acc3ead3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7acc3ead3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7acc3ead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7acc3ead3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7acc3ead3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7acc3ead3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7acc3ead3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7acc3ead3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7acc3ead3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7acc3ead3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7acc3ead3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7acc3ead3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7acc3ead3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6b669e984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6b669e984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7acc3ead3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7acc3ead3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7c2c32e8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7c2c32e8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7c2c32e84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7c2c32e84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7c2c32e84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7c2c32e84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7c2c32e84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7c2c32e84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7c2c32e84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7c2c32e84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7c2c32e8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7c2c32e8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823af3ab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823af3ab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823af3aba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823af3aba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823af3aba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823af3aba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6b669e984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6b669e984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823af3aba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823af3aba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823af3ab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823af3ab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823af3aba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823af3aba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823af3aba8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823af3aba8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6d2af9e17b53b8af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d2af9e17b53b8af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6d2af9e17b53b8af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d2af9e17b53b8af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6d2af9e17b53b8af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d2af9e17b53b8af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6d2af9e17b53b8af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d2af9e17b53b8af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6d2af9e17b53b8af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d2af9e17b53b8af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6d2af9e17b53b8af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6d2af9e17b53b8af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6b669e984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6b669e984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6d2af9e17b53b8af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6d2af9e17b53b8af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6d2af9e17b53b8af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6d2af9e17b53b8af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6d2af9e17b53b8af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d2af9e17b53b8af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6d2af9e17b53b8af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6d2af9e17b53b8af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6d2af9e17b53b8af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6d2af9e17b53b8af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6d2af9e17b53b8af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6d2af9e17b53b8af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6d2af9e17b53b8af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6d2af9e17b53b8af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6d2af9e17b53b8af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6d2af9e17b53b8af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6d2af9e17b53b8af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6d2af9e17b53b8af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6d2af9e17b53b8af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d2af9e17b53b8af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6b669e984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6b669e984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6d2af9e17b53b8af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6d2af9e17b53b8af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6d2af9e17b53b8af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6d2af9e17b53b8af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6d2af9e17b53b8af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d2af9e17b53b8af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6d2af9e17b53b8af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6d2af9e17b53b8af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6d2af9e17b53b8af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6d2af9e17b53b8af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6d2af9e17b53b8af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6d2af9e17b53b8af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6d2af9e17b53b8af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6d2af9e17b53b8af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6d2af9e17b53b8af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6d2af9e17b53b8af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6d2af9e17b53b8af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6d2af9e17b53b8af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6d2af9e17b53b8af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6d2af9e17b53b8af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6b669e984d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6b669e984d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6d2af9e17b53b8af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6d2af9e17b53b8af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6d2af9e17b53b8af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6d2af9e17b53b8af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6d2af9e17b53b8af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6d2af9e17b53b8af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8656e0b5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8656e0b5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8656e0b5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8656e0b5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8656e0b55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8656e0b55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8656e0b55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8656e0b55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8656e0b55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8656e0b55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8656e0b55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8656e0b55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8656e0b55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8656e0b55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7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1.png"/><Relationship Id="rId4" Type="http://schemas.openxmlformats.org/officeDocument/2006/relationships/image" Target="../media/image8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8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6.png"/><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0.pn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2.png"/><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0.png"/><Relationship Id="rId4" Type="http://schemas.openxmlformats.org/officeDocument/2006/relationships/image" Target="../media/image45.png"/><Relationship Id="rId5"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5.png"/><Relationship Id="rId4" Type="http://schemas.openxmlformats.org/officeDocument/2006/relationships/image" Target="../media/image5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59.png"/><Relationship Id="rId4"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60.png"/><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2.png"/><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62.png"/><Relationship Id="rId4"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65.png"/><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5.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65.png"/><Relationship Id="rId4" Type="http://schemas.openxmlformats.org/officeDocument/2006/relationships/image" Target="../media/image6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5.png"/><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65.pn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7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3.png"/><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3.pn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73.pn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1.png"/><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 -8 : </a:t>
            </a:r>
            <a:r>
              <a:rPr lang="en"/>
              <a:t>Trees and Graphs</a:t>
            </a:r>
            <a:r>
              <a:rPr lang="en"/>
              <a:t> </a:t>
            </a:r>
            <a:endParaRPr/>
          </a:p>
        </p:txBody>
      </p:sp>
      <p:sp>
        <p:nvSpPr>
          <p:cNvPr id="55" name="Google Shape;55;p13"/>
          <p:cNvSpPr txBox="1"/>
          <p:nvPr>
            <p:ph idx="1" type="subTitle"/>
          </p:nvPr>
        </p:nvSpPr>
        <p:spPr>
          <a:xfrm>
            <a:off x="311700" y="2834125"/>
            <a:ext cx="8520600" cy="19719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Concept of binary tree. Strictly binary tree. Level and depth. Complete and almost complete binary tree. Operations on binary trees. Binary tree traversal.</a:t>
            </a:r>
            <a:endParaRPr/>
          </a:p>
          <a:p>
            <a:pPr indent="0" lvl="0" marL="0" rtl="0" algn="ctr">
              <a:spcBef>
                <a:spcPts val="0"/>
              </a:spcBef>
              <a:spcAft>
                <a:spcPts val="0"/>
              </a:spcAft>
              <a:buNone/>
            </a:pPr>
            <a:r>
              <a:rPr lang="en"/>
              <a:t>Concept of binary search tree. Insertion, deletion, and search in binary search tree.</a:t>
            </a:r>
            <a:endParaRPr/>
          </a:p>
          <a:p>
            <a:pPr indent="0" lvl="0" marL="0" rtl="0" algn="ctr">
              <a:spcBef>
                <a:spcPts val="0"/>
              </a:spcBef>
              <a:spcAft>
                <a:spcPts val="0"/>
              </a:spcAft>
              <a:buNone/>
            </a:pPr>
            <a:r>
              <a:rPr lang="en"/>
              <a:t>Concept and example of balanced binary tree. Balancing algorithm. Tree applications: expression tree and game tree.</a:t>
            </a:r>
            <a:endParaRPr/>
          </a:p>
          <a:p>
            <a:pPr indent="0" lvl="0" marL="0" rtl="0" algn="ctr">
              <a:spcBef>
                <a:spcPts val="0"/>
              </a:spcBef>
              <a:spcAft>
                <a:spcPts val="0"/>
              </a:spcAft>
              <a:buNone/>
            </a:pPr>
            <a:r>
              <a:rPr lang="en"/>
              <a:t>Concept of graph. Types of graph. Graph representations: adjacency matrix representation and linked representation. Depth-first and breadth- first traversal. Concept of spanning and minimum spanning trees. Kruskal’s and Prim’s algorithms for finding minimum spanning tree.</a:t>
            </a:r>
            <a:endParaRPr/>
          </a:p>
          <a:p>
            <a:pPr indent="0" lvl="0" marL="0" rtl="0" algn="ctr">
              <a:spcBef>
                <a:spcPts val="0"/>
              </a:spcBef>
              <a:spcAft>
                <a:spcPts val="0"/>
              </a:spcAft>
              <a:buNone/>
            </a:pPr>
            <a:r>
              <a:rPr lang="en"/>
              <a:t>Concept of shortest path. Using Dijkstra’s algorithm for finding shortest path.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Binary search tree</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A binary search tree is a binary tree that is either empty or in which each node possesses a key that satisfies the following three conditions:</a:t>
            </a:r>
            <a:endParaRPr sz="2100"/>
          </a:p>
          <a:p>
            <a:pPr indent="-336550" lvl="1" marL="914400" rtl="0" algn="l">
              <a:spcBef>
                <a:spcPts val="0"/>
              </a:spcBef>
              <a:spcAft>
                <a:spcPts val="0"/>
              </a:spcAft>
              <a:buSzPts val="1700"/>
              <a:buChar char="○"/>
            </a:pPr>
            <a:r>
              <a:rPr lang="en" sz="1700"/>
              <a:t>For every node N in the tree, the values of all the keys in its left subtree are smaller than the key value in N.</a:t>
            </a:r>
            <a:endParaRPr sz="1700"/>
          </a:p>
          <a:p>
            <a:pPr indent="-336550" lvl="1" marL="914400" rtl="0" algn="l">
              <a:spcBef>
                <a:spcPts val="0"/>
              </a:spcBef>
              <a:spcAft>
                <a:spcPts val="0"/>
              </a:spcAft>
              <a:buSzPts val="1700"/>
              <a:buChar char="○"/>
            </a:pPr>
            <a:r>
              <a:rPr lang="en" sz="1700"/>
              <a:t>Keys in its right subtree are greater than the key value in N.</a:t>
            </a:r>
            <a:endParaRPr sz="1700"/>
          </a:p>
          <a:p>
            <a:pPr indent="-336550" lvl="1" marL="914400" rtl="0" algn="l">
              <a:spcBef>
                <a:spcPts val="0"/>
              </a:spcBef>
              <a:spcAft>
                <a:spcPts val="0"/>
              </a:spcAft>
              <a:buSzPts val="1700"/>
              <a:buChar char="○"/>
            </a:pPr>
            <a:r>
              <a:rPr lang="en" sz="1700"/>
              <a:t>The left and right subtrees of the root are again binary search trees.</a:t>
            </a:r>
            <a:endParaRPr sz="17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Prim’s Algorithm[2]</a:t>
            </a:r>
            <a:endParaRPr/>
          </a:p>
        </p:txBody>
      </p:sp>
      <p:sp>
        <p:nvSpPr>
          <p:cNvPr id="741" name="Google Shape;741;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95000"/>
              </a:lnSpc>
              <a:spcBef>
                <a:spcPts val="0"/>
              </a:spcBef>
              <a:spcAft>
                <a:spcPts val="0"/>
              </a:spcAft>
              <a:buSzPts val="1900"/>
              <a:buChar char="●"/>
            </a:pPr>
            <a:r>
              <a:rPr lang="en" sz="1900"/>
              <a:t>In Prim's Algorithm, we will start with an arbitrary node (it doesn't matter which one) and mark it. </a:t>
            </a:r>
            <a:endParaRPr sz="1900"/>
          </a:p>
          <a:p>
            <a:pPr indent="-349250" lvl="0" marL="457200" rtl="0" algn="l">
              <a:lnSpc>
                <a:spcPct val="95000"/>
              </a:lnSpc>
              <a:spcBef>
                <a:spcPts val="0"/>
              </a:spcBef>
              <a:spcAft>
                <a:spcPts val="0"/>
              </a:spcAft>
              <a:buSzPts val="1900"/>
              <a:buChar char="●"/>
            </a:pPr>
            <a:r>
              <a:rPr lang="en" sz="1900"/>
              <a:t>At each iteration, we will mark a new vertex that is adjacent to the one that we have already marked. </a:t>
            </a:r>
            <a:endParaRPr sz="1900"/>
          </a:p>
          <a:p>
            <a:pPr indent="-349250" lvl="0" marL="457200" rtl="0" algn="l">
              <a:lnSpc>
                <a:spcPct val="95000"/>
              </a:lnSpc>
              <a:spcBef>
                <a:spcPts val="0"/>
              </a:spcBef>
              <a:spcAft>
                <a:spcPts val="0"/>
              </a:spcAft>
              <a:buSzPts val="1900"/>
              <a:buChar char="●"/>
            </a:pPr>
            <a:r>
              <a:rPr lang="en" sz="1900"/>
              <a:t>As a greedy algorithm, Prim's algorithm will select the cheapest edge and mark the vertex. </a:t>
            </a:r>
            <a:endParaRPr sz="19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Prim’s Algorithm[3]</a:t>
            </a:r>
            <a:endParaRPr/>
          </a:p>
        </p:txBody>
      </p:sp>
      <p:sp>
        <p:nvSpPr>
          <p:cNvPr id="747" name="Google Shape;747;p11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6550" lvl="0" marL="457200" rtl="0" algn="l">
              <a:lnSpc>
                <a:spcPct val="95000"/>
              </a:lnSpc>
              <a:spcBef>
                <a:spcPts val="0"/>
              </a:spcBef>
              <a:spcAft>
                <a:spcPts val="0"/>
              </a:spcAft>
              <a:buSzPts val="1700"/>
              <a:buChar char="●"/>
            </a:pPr>
            <a:r>
              <a:rPr lang="en" sz="1700"/>
              <a:t>We will simply choose the edge with weight 1. </a:t>
            </a:r>
            <a:endParaRPr sz="1700"/>
          </a:p>
          <a:p>
            <a:pPr indent="-336550" lvl="0" marL="457200" rtl="0" algn="l">
              <a:lnSpc>
                <a:spcPct val="95000"/>
              </a:lnSpc>
              <a:spcBef>
                <a:spcPts val="0"/>
              </a:spcBef>
              <a:spcAft>
                <a:spcPts val="0"/>
              </a:spcAft>
              <a:buSzPts val="1700"/>
              <a:buChar char="●"/>
            </a:pPr>
            <a:r>
              <a:rPr lang="en" sz="1700"/>
              <a:t>In the next iteration we have three options, edges with weight 2. 3 and 4. So, we will select the edge with weight 2 and mark the vertex.</a:t>
            </a:r>
            <a:endParaRPr sz="1700"/>
          </a:p>
          <a:p>
            <a:pPr indent="-336550" lvl="0" marL="457200" rtl="0" algn="l">
              <a:lnSpc>
                <a:spcPct val="95000"/>
              </a:lnSpc>
              <a:spcBef>
                <a:spcPts val="0"/>
              </a:spcBef>
              <a:spcAft>
                <a:spcPts val="0"/>
              </a:spcAft>
              <a:buSzPts val="1700"/>
              <a:buChar char="●"/>
            </a:pPr>
            <a:r>
              <a:rPr lang="en" sz="1700"/>
              <a:t>Now again we have three options, edges with weight 3, 4 and 5. But we can't choose edge with weight 3 as it is creating a cycle. So we will select the cdgc with weight 4. </a:t>
            </a:r>
            <a:endParaRPr sz="1700"/>
          </a:p>
          <a:p>
            <a:pPr indent="-336550" lvl="0" marL="457200" rtl="0" algn="l">
              <a:lnSpc>
                <a:spcPct val="95000"/>
              </a:lnSpc>
              <a:spcBef>
                <a:spcPts val="0"/>
              </a:spcBef>
              <a:spcAft>
                <a:spcPts val="0"/>
              </a:spcAft>
              <a:buSzPts val="1700"/>
              <a:buChar char="●"/>
            </a:pPr>
            <a:r>
              <a:rPr lang="en" sz="1700"/>
              <a:t>And we end up with the minimum spanning tree of total cost 7 ( = 1 + 2 +4). </a:t>
            </a:r>
            <a:endParaRPr sz="1700"/>
          </a:p>
        </p:txBody>
      </p:sp>
      <p:sp>
        <p:nvSpPr>
          <p:cNvPr id="748" name="Google Shape;748;p11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9" name="Google Shape;749;p113"/>
          <p:cNvPicPr preferRelativeResize="0"/>
          <p:nvPr/>
        </p:nvPicPr>
        <p:blipFill>
          <a:blip r:embed="rId3">
            <a:alphaModFix/>
          </a:blip>
          <a:stretch>
            <a:fillRect/>
          </a:stretch>
        </p:blipFill>
        <p:spPr>
          <a:xfrm>
            <a:off x="4572000" y="486425"/>
            <a:ext cx="4260300" cy="459841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Prim’s Algorithm[4]</a:t>
            </a:r>
            <a:endParaRPr/>
          </a:p>
        </p:txBody>
      </p:sp>
      <p:sp>
        <p:nvSpPr>
          <p:cNvPr id="755" name="Google Shape;755;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95000"/>
              </a:lnSpc>
              <a:spcBef>
                <a:spcPts val="0"/>
              </a:spcBef>
              <a:spcAft>
                <a:spcPts val="0"/>
              </a:spcAft>
              <a:buSzPts val="1900"/>
              <a:buChar char="●"/>
            </a:pPr>
            <a:r>
              <a:rPr b="1" lang="en" sz="1900"/>
              <a:t>Example 2:</a:t>
            </a:r>
            <a:endParaRPr b="1" sz="1900"/>
          </a:p>
          <a:p>
            <a:pPr indent="0" lvl="0" marL="0" rtl="0" algn="l">
              <a:lnSpc>
                <a:spcPct val="95000"/>
              </a:lnSpc>
              <a:spcBef>
                <a:spcPts val="1200"/>
              </a:spcBef>
              <a:spcAft>
                <a:spcPts val="0"/>
              </a:spcAft>
              <a:buNone/>
            </a:pPr>
            <a:r>
              <a:t/>
            </a:r>
            <a:endParaRPr b="1" sz="1900"/>
          </a:p>
          <a:p>
            <a:pPr indent="0" lvl="0" marL="0" rtl="0" algn="l">
              <a:lnSpc>
                <a:spcPct val="95000"/>
              </a:lnSpc>
              <a:spcBef>
                <a:spcPts val="1200"/>
              </a:spcBef>
              <a:spcAft>
                <a:spcPts val="0"/>
              </a:spcAft>
              <a:buNone/>
            </a:pPr>
            <a:r>
              <a:t/>
            </a:r>
            <a:endParaRPr b="1" sz="1900"/>
          </a:p>
          <a:p>
            <a:pPr indent="0" lvl="0" marL="0" rtl="0" algn="l">
              <a:lnSpc>
                <a:spcPct val="95000"/>
              </a:lnSpc>
              <a:spcBef>
                <a:spcPts val="1200"/>
              </a:spcBef>
              <a:spcAft>
                <a:spcPts val="1200"/>
              </a:spcAft>
              <a:buNone/>
            </a:pPr>
            <a:r>
              <a:rPr b="1" lang="en" sz="1900"/>
              <a:t>								=&gt;</a:t>
            </a:r>
            <a:endParaRPr b="1" sz="1900"/>
          </a:p>
        </p:txBody>
      </p:sp>
      <p:pic>
        <p:nvPicPr>
          <p:cNvPr id="756" name="Google Shape;756;p114"/>
          <p:cNvPicPr preferRelativeResize="0"/>
          <p:nvPr/>
        </p:nvPicPr>
        <p:blipFill>
          <a:blip r:embed="rId3">
            <a:alphaModFix/>
          </a:blip>
          <a:stretch>
            <a:fillRect/>
          </a:stretch>
        </p:blipFill>
        <p:spPr>
          <a:xfrm>
            <a:off x="719725" y="1673875"/>
            <a:ext cx="2533650" cy="2000250"/>
          </a:xfrm>
          <a:prstGeom prst="rect">
            <a:avLst/>
          </a:prstGeom>
          <a:noFill/>
          <a:ln>
            <a:noFill/>
          </a:ln>
        </p:spPr>
      </p:pic>
      <p:pic>
        <p:nvPicPr>
          <p:cNvPr id="757" name="Google Shape;757;p114"/>
          <p:cNvPicPr preferRelativeResize="0"/>
          <p:nvPr/>
        </p:nvPicPr>
        <p:blipFill>
          <a:blip r:embed="rId4">
            <a:alphaModFix/>
          </a:blip>
          <a:stretch>
            <a:fillRect/>
          </a:stretch>
        </p:blipFill>
        <p:spPr>
          <a:xfrm>
            <a:off x="6151000" y="1673875"/>
            <a:ext cx="2609850" cy="20002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Shortest Path Problem</a:t>
            </a:r>
            <a:endParaRPr/>
          </a:p>
        </p:txBody>
      </p:sp>
      <p:sp>
        <p:nvSpPr>
          <p:cNvPr id="763" name="Google Shape;763;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In graph theory, the shortest path problem is the problem of finding a path between two vertices (or nodes) in a graph such that the sum of the weights of its constituent edges is minimized. </a:t>
            </a:r>
            <a:endParaRPr sz="2200"/>
          </a:p>
          <a:p>
            <a:pPr indent="-368300" lvl="0" marL="457200" rtl="0" algn="l">
              <a:spcBef>
                <a:spcPts val="0"/>
              </a:spcBef>
              <a:spcAft>
                <a:spcPts val="0"/>
              </a:spcAft>
              <a:buSzPts val="2200"/>
              <a:buChar char="●"/>
            </a:pPr>
            <a:r>
              <a:rPr lang="en" sz="2200"/>
              <a:t>The problem of finding the shortest path between two intersections on a road map may be modeled as a special case of the shortest path problem in graphs, </a:t>
            </a:r>
            <a:endParaRPr sz="2200"/>
          </a:p>
          <a:p>
            <a:pPr indent="-342900" lvl="1" marL="914400" rtl="0" algn="l">
              <a:spcBef>
                <a:spcPts val="0"/>
              </a:spcBef>
              <a:spcAft>
                <a:spcPts val="0"/>
              </a:spcAft>
              <a:buSzPts val="1800"/>
              <a:buChar char="○"/>
            </a:pPr>
            <a:r>
              <a:rPr lang="en" sz="1800"/>
              <a:t>where the vertices correspond to intersections and </a:t>
            </a:r>
            <a:endParaRPr sz="1800"/>
          </a:p>
          <a:p>
            <a:pPr indent="-342900" lvl="1" marL="914400" rtl="0" algn="l">
              <a:spcBef>
                <a:spcPts val="0"/>
              </a:spcBef>
              <a:spcAft>
                <a:spcPts val="0"/>
              </a:spcAft>
              <a:buSzPts val="1800"/>
              <a:buChar char="○"/>
            </a:pPr>
            <a:r>
              <a:rPr lang="en" sz="1800"/>
              <a:t>the edges correspond to road segments, each weighted by the length of the segment. </a:t>
            </a:r>
            <a:endParaRPr sz="18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It is a greedy algorithm that solves the </a:t>
            </a:r>
            <a:r>
              <a:rPr b="1" lang="en" sz="2000"/>
              <a:t>single-source shortest path</a:t>
            </a:r>
            <a:r>
              <a:rPr lang="en" sz="2000"/>
              <a:t> problem for a directed graph </a:t>
            </a:r>
            <a:r>
              <a:rPr b="1" lang="en" sz="2000"/>
              <a:t>G = (V, E) </a:t>
            </a:r>
            <a:r>
              <a:rPr lang="en" sz="2000"/>
              <a:t>with non-negative edge weights, i.e., w (u, v) &gt;= 0 for each edge (u, v) ∈ E. </a:t>
            </a:r>
            <a:endParaRPr sz="2000"/>
          </a:p>
          <a:p>
            <a:pPr indent="-355600" lvl="0" marL="457200" rtl="0" algn="l">
              <a:spcBef>
                <a:spcPts val="0"/>
              </a:spcBef>
              <a:spcAft>
                <a:spcPts val="0"/>
              </a:spcAft>
              <a:buSzPts val="2000"/>
              <a:buChar char="●"/>
            </a:pPr>
            <a:r>
              <a:rPr lang="en" sz="2000"/>
              <a:t>Dijkstra's Algorithm maintains a set S of vertices whose final shortest - path weights from the source s have already been determined. That is; for all vertices v ∈ S; we have d [v] = ∂ (s, v). </a:t>
            </a:r>
            <a:endParaRPr sz="2000"/>
          </a:p>
          <a:p>
            <a:pPr indent="-355600" lvl="0" marL="457200" rtl="0" algn="l">
              <a:spcBef>
                <a:spcPts val="0"/>
              </a:spcBef>
              <a:spcAft>
                <a:spcPts val="0"/>
              </a:spcAft>
              <a:buSzPts val="2000"/>
              <a:buChar char="●"/>
            </a:pPr>
            <a:r>
              <a:rPr lang="en" sz="2000"/>
              <a:t>The algorithm repeatedly selects the vertex u ∈ (V-S) with the minimum shortest - path estimate, insert u into S and relaxes all edges leaving u.</a:t>
            </a:r>
            <a:endParaRPr sz="2000"/>
          </a:p>
          <a:p>
            <a:pPr indent="-355600" lvl="0" marL="457200" rtl="0" algn="l">
              <a:spcBef>
                <a:spcPts val="0"/>
              </a:spcBef>
              <a:spcAft>
                <a:spcPts val="0"/>
              </a:spcAft>
              <a:buSzPts val="2000"/>
              <a:buChar char="●"/>
            </a:pPr>
            <a:r>
              <a:rPr lang="en" sz="2000"/>
              <a:t>Because it always chooses the "lightest" or "closest" vertex in V - S to insert into set S, it is called as the greedy strategy.</a:t>
            </a:r>
            <a:endParaRPr sz="2000"/>
          </a:p>
        </p:txBody>
      </p:sp>
      <p:sp>
        <p:nvSpPr>
          <p:cNvPr id="769" name="Google Shape;769;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Dijkstra’s Algorithm</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Algorithmic steps:</a:t>
            </a:r>
            <a:endParaRPr sz="2000"/>
          </a:p>
          <a:p>
            <a:pPr indent="-355600" lvl="0" marL="457200" rtl="0" algn="l">
              <a:spcBef>
                <a:spcPts val="0"/>
              </a:spcBef>
              <a:spcAft>
                <a:spcPts val="0"/>
              </a:spcAft>
              <a:buSzPts val="2000"/>
              <a:buAutoNum type="arabicPeriod"/>
            </a:pPr>
            <a:r>
              <a:rPr lang="en" sz="2000"/>
              <a:t>The very first step is to mark all nodes as unvisited, </a:t>
            </a:r>
            <a:endParaRPr sz="2000"/>
          </a:p>
          <a:p>
            <a:pPr indent="-355600" lvl="0" marL="457200" rtl="0" algn="l">
              <a:spcBef>
                <a:spcPts val="0"/>
              </a:spcBef>
              <a:spcAft>
                <a:spcPts val="0"/>
              </a:spcAft>
              <a:buSzPts val="2000"/>
              <a:buAutoNum type="arabicPeriod"/>
            </a:pPr>
            <a:r>
              <a:rPr lang="en" sz="2000"/>
              <a:t>Mark the picked starting node with a current distance of 0 and the rest nodes with infinity, </a:t>
            </a:r>
            <a:endParaRPr sz="2000"/>
          </a:p>
          <a:p>
            <a:pPr indent="-355600" lvl="0" marL="457200" rtl="0" algn="l">
              <a:spcBef>
                <a:spcPts val="0"/>
              </a:spcBef>
              <a:spcAft>
                <a:spcPts val="0"/>
              </a:spcAft>
              <a:buSzPts val="2000"/>
              <a:buAutoNum type="arabicPeriod"/>
            </a:pPr>
            <a:r>
              <a:rPr lang="en" sz="2000"/>
              <a:t>Now, fix the starting node as the current node, </a:t>
            </a:r>
            <a:endParaRPr sz="2000"/>
          </a:p>
          <a:p>
            <a:pPr indent="-355600" lvl="0" marL="457200" rtl="0" algn="l">
              <a:spcBef>
                <a:spcPts val="0"/>
              </a:spcBef>
              <a:spcAft>
                <a:spcPts val="0"/>
              </a:spcAft>
              <a:buSzPts val="2000"/>
              <a:buAutoNum type="arabicPeriod"/>
            </a:pPr>
            <a:r>
              <a:rPr lang="en" sz="2000"/>
              <a:t>For the current node, analyse all of its unvisited neighbours and measure their distances by adding the current distance of the current node to the weight of the edge that connects the neighbour node and current node, </a:t>
            </a:r>
            <a:endParaRPr sz="2000"/>
          </a:p>
        </p:txBody>
      </p:sp>
      <p:sp>
        <p:nvSpPr>
          <p:cNvPr id="775" name="Google Shape;775;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Dijkstra’s Algorithm[2]</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Algorithmic steps:</a:t>
            </a:r>
            <a:endParaRPr sz="2000"/>
          </a:p>
          <a:p>
            <a:pPr indent="-355600" lvl="0" marL="457200" rtl="0" algn="l">
              <a:spcBef>
                <a:spcPts val="0"/>
              </a:spcBef>
              <a:spcAft>
                <a:spcPts val="0"/>
              </a:spcAft>
              <a:buSzPts val="2000"/>
              <a:buAutoNum type="arabicPeriod" startAt="5"/>
            </a:pPr>
            <a:r>
              <a:rPr lang="en" sz="2000"/>
              <a:t>Compare the recently measured distance with the current distance assigned to the neighbouring node and make it as the new current distance of the neighbouring node, </a:t>
            </a:r>
            <a:endParaRPr sz="2000"/>
          </a:p>
          <a:p>
            <a:pPr indent="-355600" lvl="0" marL="457200" rtl="0" algn="l">
              <a:spcBef>
                <a:spcPts val="0"/>
              </a:spcBef>
              <a:spcAft>
                <a:spcPts val="0"/>
              </a:spcAft>
              <a:buSzPts val="2000"/>
              <a:buAutoNum type="arabicPeriod" startAt="5"/>
            </a:pPr>
            <a:r>
              <a:rPr lang="en" sz="2000"/>
              <a:t>After that, consider all of the unvisited neighbours of the current node, mark the current node as visited, </a:t>
            </a:r>
            <a:endParaRPr sz="2000"/>
          </a:p>
          <a:p>
            <a:pPr indent="-355600" lvl="0" marL="457200" rtl="0" algn="l">
              <a:spcBef>
                <a:spcPts val="0"/>
              </a:spcBef>
              <a:spcAft>
                <a:spcPts val="0"/>
              </a:spcAft>
              <a:buSzPts val="2000"/>
              <a:buAutoNum type="arabicPeriod" startAt="5"/>
            </a:pPr>
            <a:r>
              <a:rPr lang="en" sz="2000"/>
              <a:t>If the destination node has been marked visited then stop, an algorithm has ended, and </a:t>
            </a:r>
            <a:endParaRPr sz="2000"/>
          </a:p>
          <a:p>
            <a:pPr indent="-355600" lvl="0" marL="457200" rtl="0" algn="l">
              <a:spcBef>
                <a:spcPts val="0"/>
              </a:spcBef>
              <a:spcAft>
                <a:spcPts val="0"/>
              </a:spcAft>
              <a:buSzPts val="2000"/>
              <a:buAutoNum type="arabicPeriod" startAt="5"/>
            </a:pPr>
            <a:r>
              <a:rPr lang="en" sz="2000"/>
              <a:t>Else, choose the unvisited node that is marked with the least distance, fix it as the new current node, and repeat the process again from step 4. </a:t>
            </a:r>
            <a:endParaRPr sz="2000"/>
          </a:p>
          <a:p>
            <a:pPr indent="0" lvl="0" marL="0" rtl="0" algn="l">
              <a:spcBef>
                <a:spcPts val="1200"/>
              </a:spcBef>
              <a:spcAft>
                <a:spcPts val="0"/>
              </a:spcAft>
              <a:buClr>
                <a:schemeClr val="dk1"/>
              </a:buClr>
              <a:buSzPts val="1100"/>
              <a:buFont typeface="Arial"/>
              <a:buNone/>
            </a:pPr>
            <a:r>
              <a:t/>
            </a:r>
            <a:endParaRPr sz="2000"/>
          </a:p>
          <a:p>
            <a:pPr indent="0" lvl="0" marL="0" rtl="0" algn="l">
              <a:spcBef>
                <a:spcPts val="1200"/>
              </a:spcBef>
              <a:spcAft>
                <a:spcPts val="1200"/>
              </a:spcAft>
              <a:buNone/>
            </a:pPr>
            <a:r>
              <a:t/>
            </a:r>
            <a:endParaRPr sz="2000"/>
          </a:p>
        </p:txBody>
      </p:sp>
      <p:sp>
        <p:nvSpPr>
          <p:cNvPr id="781" name="Google Shape;781;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Dijkstra’s Algorithm[3]</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000"/>
          </a:p>
        </p:txBody>
      </p:sp>
      <p:sp>
        <p:nvSpPr>
          <p:cNvPr id="787" name="Google Shape;787;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Dijkstra’s Algorithm[4]</a:t>
            </a:r>
            <a:endParaRPr/>
          </a:p>
        </p:txBody>
      </p:sp>
      <p:pic>
        <p:nvPicPr>
          <p:cNvPr id="788" name="Google Shape;788;p119"/>
          <p:cNvPicPr preferRelativeResize="0"/>
          <p:nvPr/>
        </p:nvPicPr>
        <p:blipFill>
          <a:blip r:embed="rId3">
            <a:alphaModFix/>
          </a:blip>
          <a:stretch>
            <a:fillRect/>
          </a:stretch>
        </p:blipFill>
        <p:spPr>
          <a:xfrm>
            <a:off x="565325" y="1017725"/>
            <a:ext cx="8266975" cy="41257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000"/>
          </a:p>
        </p:txBody>
      </p:sp>
      <p:sp>
        <p:nvSpPr>
          <p:cNvPr id="794" name="Google Shape;794;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Dijkstra’s Algorithm[5]</a:t>
            </a:r>
            <a:endParaRPr/>
          </a:p>
        </p:txBody>
      </p:sp>
      <p:pic>
        <p:nvPicPr>
          <p:cNvPr id="795" name="Google Shape;795;p120"/>
          <p:cNvPicPr preferRelativeResize="0"/>
          <p:nvPr/>
        </p:nvPicPr>
        <p:blipFill>
          <a:blip r:embed="rId3">
            <a:alphaModFix/>
          </a:blip>
          <a:stretch>
            <a:fillRect/>
          </a:stretch>
        </p:blipFill>
        <p:spPr>
          <a:xfrm>
            <a:off x="311700" y="1152475"/>
            <a:ext cx="8520600" cy="399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Binary search tree {Ex}</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=&gt; Create a binary search tree using the following data elements:</a:t>
            </a:r>
            <a:endParaRPr sz="2100"/>
          </a:p>
          <a:p>
            <a:pPr indent="-361950" lvl="0" marL="457200" rtl="0" algn="l">
              <a:spcBef>
                <a:spcPts val="1200"/>
              </a:spcBef>
              <a:spcAft>
                <a:spcPts val="0"/>
              </a:spcAft>
              <a:buSzPts val="2100"/>
              <a:buAutoNum type="arabicPeriod"/>
            </a:pPr>
            <a:r>
              <a:rPr lang="en" sz="2100"/>
              <a:t>43, 10, 79, 90, 12, 54, 11, 9, 50</a:t>
            </a:r>
            <a:endParaRPr sz="2100"/>
          </a:p>
          <a:p>
            <a:pPr indent="-361950" lvl="0" marL="457200" rtl="0" algn="l">
              <a:spcBef>
                <a:spcPts val="0"/>
              </a:spcBef>
              <a:spcAft>
                <a:spcPts val="0"/>
              </a:spcAft>
              <a:buSzPts val="2100"/>
              <a:buAutoNum type="arabicPeriod"/>
            </a:pPr>
            <a:r>
              <a:rPr lang="en" sz="2100"/>
              <a:t>5, 10, 15, 6, 7, 18, 20, 2</a:t>
            </a:r>
            <a:endParaRPr sz="2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a:t>
            </a:r>
            <a:endParaRPr/>
          </a:p>
        </p:txBody>
      </p:sp>
      <p:sp>
        <p:nvSpPr>
          <p:cNvPr id="128" name="Google Shape;12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Insertion</a:t>
            </a:r>
            <a:endParaRPr/>
          </a:p>
          <a:p>
            <a:pPr indent="-342900" lvl="0" marL="457200" rtl="0" algn="l">
              <a:spcBef>
                <a:spcPts val="0"/>
              </a:spcBef>
              <a:spcAft>
                <a:spcPts val="0"/>
              </a:spcAft>
              <a:buSzPts val="1800"/>
              <a:buChar char="●"/>
            </a:pPr>
            <a:r>
              <a:rPr lang="en"/>
              <a:t>Deletion</a:t>
            </a:r>
            <a:endParaRPr/>
          </a:p>
          <a:p>
            <a:pPr indent="-342900" lvl="0" marL="457200" rtl="0" algn="l">
              <a:spcBef>
                <a:spcPts val="0"/>
              </a:spcBef>
              <a:spcAft>
                <a:spcPts val="0"/>
              </a:spcAft>
              <a:buSzPts val="1800"/>
              <a:buChar char="●"/>
            </a:pPr>
            <a:r>
              <a:rPr lang="en"/>
              <a:t>Search</a:t>
            </a:r>
            <a:endParaRPr/>
          </a:p>
          <a:p>
            <a:pPr indent="-342900" lvl="0" marL="457200" rtl="0" algn="l">
              <a:spcBef>
                <a:spcPts val="0"/>
              </a:spcBef>
              <a:spcAft>
                <a:spcPts val="0"/>
              </a:spcAft>
              <a:buSzPts val="1800"/>
              <a:buChar char="●"/>
            </a:pPr>
            <a:r>
              <a:rPr lang="en"/>
              <a:t>Traversal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Insertion</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Insertion a node into an empty tree - the node inserted into the tree is considered as the root node.</a:t>
            </a:r>
            <a:endParaRPr sz="1900"/>
          </a:p>
          <a:p>
            <a:pPr indent="-349250" lvl="0" marL="457200" rtl="0" algn="l">
              <a:spcBef>
                <a:spcPts val="0"/>
              </a:spcBef>
              <a:spcAft>
                <a:spcPts val="0"/>
              </a:spcAft>
              <a:buSzPts val="1900"/>
              <a:buChar char="●"/>
            </a:pPr>
            <a:r>
              <a:rPr lang="en" sz="1900"/>
              <a:t>Inserting a node into a non-empty tree - we compare the new node to the root node of the tree.</a:t>
            </a:r>
            <a:endParaRPr sz="1900"/>
          </a:p>
          <a:p>
            <a:pPr indent="-323850" lvl="1" marL="914400" rtl="0" algn="l">
              <a:spcBef>
                <a:spcPts val="0"/>
              </a:spcBef>
              <a:spcAft>
                <a:spcPts val="0"/>
              </a:spcAft>
              <a:buSzPts val="1500"/>
              <a:buChar char="○"/>
            </a:pPr>
            <a:r>
              <a:rPr lang="en" sz="1500"/>
              <a:t>If the value of the new node is less than the value of the root node, then, </a:t>
            </a:r>
            <a:br>
              <a:rPr lang="en" sz="1500"/>
            </a:br>
            <a:r>
              <a:rPr lang="en" sz="1500"/>
              <a:t>if the left subtree is empty, the new node is appended as the left leaf of the root node</a:t>
            </a:r>
            <a:br>
              <a:rPr lang="en" sz="1500"/>
            </a:br>
            <a:r>
              <a:rPr lang="en" sz="1500"/>
              <a:t>Else, we search continuous down the left subtree.</a:t>
            </a:r>
            <a:endParaRPr sz="1500"/>
          </a:p>
          <a:p>
            <a:pPr indent="-323850" lvl="1" marL="914400" rtl="0" algn="l">
              <a:spcBef>
                <a:spcPts val="0"/>
              </a:spcBef>
              <a:spcAft>
                <a:spcPts val="0"/>
              </a:spcAft>
              <a:buSzPts val="1500"/>
              <a:buChar char="○"/>
            </a:pPr>
            <a:r>
              <a:rPr lang="en" sz="1500"/>
              <a:t>If the value of the new node is greater than the value of the root node, then, </a:t>
            </a:r>
            <a:br>
              <a:rPr lang="en" sz="1500"/>
            </a:br>
            <a:r>
              <a:rPr lang="en" sz="1500"/>
              <a:t>if the right subtree is empty, the new node is appended as the right leaf of the root node</a:t>
            </a:r>
            <a:br>
              <a:rPr lang="en" sz="1500"/>
            </a:br>
            <a:r>
              <a:rPr lang="en" sz="1500"/>
              <a:t>Else, we search continuous down the right subtree.</a:t>
            </a:r>
            <a:endParaRPr sz="1500"/>
          </a:p>
          <a:p>
            <a:pPr indent="-323850" lvl="1" marL="914400" rtl="0" algn="l">
              <a:spcBef>
                <a:spcPts val="0"/>
              </a:spcBef>
              <a:spcAft>
                <a:spcPts val="0"/>
              </a:spcAft>
              <a:buSzPts val="1500"/>
              <a:buChar char="○"/>
            </a:pPr>
            <a:r>
              <a:rPr lang="en" sz="1500"/>
              <a:t>If the value of the new node is equal to the value of the root node, then print “DUPLICATE ENTRY” and return.</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Insertion Algorithm</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Insert (TREE, ITEM)</a:t>
            </a:r>
            <a:endParaRPr sz="1900"/>
          </a:p>
          <a:p>
            <a:pPr indent="-349250" lvl="0" marL="457200" rtl="0" algn="l">
              <a:spcBef>
                <a:spcPts val="1200"/>
              </a:spcBef>
              <a:spcAft>
                <a:spcPts val="0"/>
              </a:spcAft>
              <a:buSzPts val="1900"/>
              <a:buAutoNum type="arabicPeriod"/>
            </a:pPr>
            <a:r>
              <a:rPr lang="en" sz="1900"/>
              <a:t>IF TREE == NULL</a:t>
            </a:r>
            <a:endParaRPr sz="1900"/>
          </a:p>
          <a:p>
            <a:pPr indent="-349250" lvl="1" marL="914400" rtl="0" algn="l">
              <a:spcBef>
                <a:spcPts val="0"/>
              </a:spcBef>
              <a:spcAft>
                <a:spcPts val="0"/>
              </a:spcAft>
              <a:buSzPts val="1900"/>
              <a:buAutoNum type="alphaLcPeriod"/>
            </a:pPr>
            <a:r>
              <a:rPr lang="en" sz="1900"/>
              <a:t>Allocate memory for TREE</a:t>
            </a:r>
            <a:endParaRPr sz="1900"/>
          </a:p>
          <a:p>
            <a:pPr indent="-349250" lvl="1" marL="914400" rtl="0" algn="l">
              <a:spcBef>
                <a:spcPts val="0"/>
              </a:spcBef>
              <a:spcAft>
                <a:spcPts val="0"/>
              </a:spcAft>
              <a:buSzPts val="1900"/>
              <a:buAutoNum type="alphaLcPeriod"/>
            </a:pPr>
            <a:r>
              <a:rPr lang="en" sz="1900"/>
              <a:t>SET TREE-&gt;DATA = ITEM</a:t>
            </a:r>
            <a:endParaRPr sz="1900"/>
          </a:p>
          <a:p>
            <a:pPr indent="-349250" lvl="1" marL="914400" rtl="0" algn="l">
              <a:spcBef>
                <a:spcPts val="0"/>
              </a:spcBef>
              <a:spcAft>
                <a:spcPts val="0"/>
              </a:spcAft>
              <a:buSzPts val="1900"/>
              <a:buAutoNum type="alphaLcPeriod"/>
            </a:pPr>
            <a:r>
              <a:rPr lang="en" sz="1900"/>
              <a:t>SET TREE-&gt;LEFT = TREE-&gt;RIGHT = NULL</a:t>
            </a:r>
            <a:endParaRPr sz="1900"/>
          </a:p>
          <a:p>
            <a:pPr indent="-349250" lvl="0" marL="457200" rtl="0" algn="l">
              <a:spcBef>
                <a:spcPts val="0"/>
              </a:spcBef>
              <a:spcAft>
                <a:spcPts val="0"/>
              </a:spcAft>
              <a:buSzPts val="1900"/>
              <a:buAutoNum type="arabicPeriod"/>
            </a:pPr>
            <a:r>
              <a:rPr lang="en" sz="1900"/>
              <a:t>ELSE</a:t>
            </a:r>
            <a:endParaRPr sz="1900"/>
          </a:p>
          <a:p>
            <a:pPr indent="-349250" lvl="1" marL="914400" rtl="0" algn="l">
              <a:spcBef>
                <a:spcPts val="0"/>
              </a:spcBef>
              <a:spcAft>
                <a:spcPts val="0"/>
              </a:spcAft>
              <a:buSzPts val="1900"/>
              <a:buAutoNum type="alphaLcPeriod"/>
            </a:pPr>
            <a:r>
              <a:rPr lang="en" sz="1900"/>
              <a:t>IF ITEM &lt; TREE-&gt;DATA</a:t>
            </a:r>
            <a:endParaRPr sz="1900"/>
          </a:p>
          <a:p>
            <a:pPr indent="-349250" lvl="2" marL="1371600" rtl="0" algn="l">
              <a:spcBef>
                <a:spcPts val="0"/>
              </a:spcBef>
              <a:spcAft>
                <a:spcPts val="0"/>
              </a:spcAft>
              <a:buSzPts val="1900"/>
              <a:buAutoNum type="romanLcPeriod"/>
            </a:pPr>
            <a:r>
              <a:rPr lang="en" sz="1900"/>
              <a:t>Insert (TREE-&gt;LEFT, ITEM)</a:t>
            </a:r>
            <a:endParaRPr sz="1900"/>
          </a:p>
          <a:p>
            <a:pPr indent="-349250" lvl="1" marL="914400" rtl="0" algn="l">
              <a:spcBef>
                <a:spcPts val="0"/>
              </a:spcBef>
              <a:spcAft>
                <a:spcPts val="0"/>
              </a:spcAft>
              <a:buSzPts val="1900"/>
              <a:buAutoNum type="alphaLcPeriod"/>
            </a:pPr>
            <a:r>
              <a:rPr lang="en" sz="1900"/>
              <a:t>ELSE</a:t>
            </a:r>
            <a:endParaRPr sz="1900"/>
          </a:p>
          <a:p>
            <a:pPr indent="-349250" lvl="2" marL="1371600" rtl="0" algn="l">
              <a:spcBef>
                <a:spcPts val="0"/>
              </a:spcBef>
              <a:spcAft>
                <a:spcPts val="0"/>
              </a:spcAft>
              <a:buSzPts val="1900"/>
              <a:buAutoNum type="romanLcPeriod"/>
            </a:pPr>
            <a:r>
              <a:rPr lang="en" sz="1900"/>
              <a:t>Insert(TREE-&gt;RIGHT, ITEM)</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Insertion [Ex]</a:t>
            </a:r>
            <a:endParaRPr/>
          </a:p>
        </p:txBody>
      </p:sp>
      <p:sp>
        <p:nvSpPr>
          <p:cNvPr id="146" name="Google Shape;14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t>Insert (TREE, 95)</a:t>
            </a:r>
            <a:endParaRPr sz="1900"/>
          </a:p>
        </p:txBody>
      </p:sp>
      <p:pic>
        <p:nvPicPr>
          <p:cNvPr id="147" name="Google Shape;147;p27"/>
          <p:cNvPicPr preferRelativeResize="0"/>
          <p:nvPr/>
        </p:nvPicPr>
        <p:blipFill>
          <a:blip r:embed="rId3">
            <a:alphaModFix/>
          </a:blip>
          <a:stretch>
            <a:fillRect/>
          </a:stretch>
        </p:blipFill>
        <p:spPr>
          <a:xfrm>
            <a:off x="0" y="2280550"/>
            <a:ext cx="4557685" cy="2862950"/>
          </a:xfrm>
          <a:prstGeom prst="rect">
            <a:avLst/>
          </a:prstGeom>
          <a:noFill/>
          <a:ln>
            <a:noFill/>
          </a:ln>
        </p:spPr>
      </p:pic>
      <p:pic>
        <p:nvPicPr>
          <p:cNvPr id="148" name="Google Shape;148;p27"/>
          <p:cNvPicPr preferRelativeResize="0"/>
          <p:nvPr/>
        </p:nvPicPr>
        <p:blipFill>
          <a:blip r:embed="rId4">
            <a:alphaModFix/>
          </a:blip>
          <a:stretch>
            <a:fillRect/>
          </a:stretch>
        </p:blipFill>
        <p:spPr>
          <a:xfrm>
            <a:off x="4790700" y="2147500"/>
            <a:ext cx="4353300" cy="299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Insertion [Ex]</a:t>
            </a:r>
            <a:endParaRPr/>
          </a:p>
        </p:txBody>
      </p:sp>
      <p:sp>
        <p:nvSpPr>
          <p:cNvPr id="154" name="Google Shape;15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t>Insert (TREE, 95)</a:t>
            </a:r>
            <a:endParaRPr sz="1900"/>
          </a:p>
        </p:txBody>
      </p:sp>
      <p:pic>
        <p:nvPicPr>
          <p:cNvPr id="155" name="Google Shape;155;p28"/>
          <p:cNvPicPr preferRelativeResize="0"/>
          <p:nvPr/>
        </p:nvPicPr>
        <p:blipFill>
          <a:blip r:embed="rId3">
            <a:alphaModFix/>
          </a:blip>
          <a:stretch>
            <a:fillRect/>
          </a:stretch>
        </p:blipFill>
        <p:spPr>
          <a:xfrm>
            <a:off x="0" y="2000250"/>
            <a:ext cx="4495800" cy="3143250"/>
          </a:xfrm>
          <a:prstGeom prst="rect">
            <a:avLst/>
          </a:prstGeom>
          <a:noFill/>
          <a:ln>
            <a:noFill/>
          </a:ln>
        </p:spPr>
      </p:pic>
      <p:pic>
        <p:nvPicPr>
          <p:cNvPr id="156" name="Google Shape;156;p28"/>
          <p:cNvPicPr preferRelativeResize="0"/>
          <p:nvPr/>
        </p:nvPicPr>
        <p:blipFill>
          <a:blip r:embed="rId4">
            <a:alphaModFix/>
          </a:blip>
          <a:stretch>
            <a:fillRect/>
          </a:stretch>
        </p:blipFill>
        <p:spPr>
          <a:xfrm>
            <a:off x="4572000" y="2255969"/>
            <a:ext cx="4648200" cy="28875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Insertion [Ex]</a:t>
            </a:r>
            <a:endParaRPr/>
          </a:p>
        </p:txBody>
      </p:sp>
      <p:sp>
        <p:nvSpPr>
          <p:cNvPr id="162" name="Google Shape;162;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Insert items in order from an empty tree to form a BST</a:t>
            </a:r>
            <a:endParaRPr sz="1900"/>
          </a:p>
          <a:p>
            <a:pPr indent="0" lvl="0" marL="0" rtl="0" algn="l">
              <a:spcBef>
                <a:spcPts val="1200"/>
              </a:spcBef>
              <a:spcAft>
                <a:spcPts val="1200"/>
              </a:spcAft>
              <a:buNone/>
            </a:pPr>
            <a:r>
              <a:rPr lang="en" sz="1900"/>
              <a:t>{13,3,4,12,14,10,5,1,8,2,7,9,11,18}</a:t>
            </a:r>
            <a:endParaRPr sz="1900"/>
          </a:p>
        </p:txBody>
      </p:sp>
      <p:pic>
        <p:nvPicPr>
          <p:cNvPr id="163" name="Google Shape;163;p29"/>
          <p:cNvPicPr preferRelativeResize="0"/>
          <p:nvPr/>
        </p:nvPicPr>
        <p:blipFill>
          <a:blip r:embed="rId3">
            <a:alphaModFix/>
          </a:blip>
          <a:stretch>
            <a:fillRect/>
          </a:stretch>
        </p:blipFill>
        <p:spPr>
          <a:xfrm>
            <a:off x="4605630" y="1727100"/>
            <a:ext cx="4538371" cy="3416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Deletion</a:t>
            </a:r>
            <a:endParaRPr/>
          </a:p>
        </p:txBody>
      </p:sp>
      <p:sp>
        <p:nvSpPr>
          <p:cNvPr id="169" name="Google Shape;169;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lang="en" sz="1900"/>
              <a:t>Locate the node to be deleted and its parent (The parent of root node is NULL)</a:t>
            </a:r>
            <a:endParaRPr sz="1900"/>
          </a:p>
          <a:p>
            <a:pPr indent="-349250" lvl="0" marL="457200" rtl="0" algn="l">
              <a:spcBef>
                <a:spcPts val="0"/>
              </a:spcBef>
              <a:spcAft>
                <a:spcPts val="0"/>
              </a:spcAft>
              <a:buSzPts val="1900"/>
              <a:buAutoNum type="arabicPeriod"/>
            </a:pPr>
            <a:r>
              <a:rPr lang="en" sz="1900"/>
              <a:t>If it is the leaf node - set NULL to its parent pointer. If node is with one child -redirect the parent pointer to point to its child pointer.</a:t>
            </a:r>
            <a:endParaRPr sz="1900"/>
          </a:p>
          <a:p>
            <a:pPr indent="-349250" lvl="0" marL="457200" rtl="0" algn="l">
              <a:spcBef>
                <a:spcPts val="0"/>
              </a:spcBef>
              <a:spcAft>
                <a:spcPts val="0"/>
              </a:spcAft>
              <a:buSzPts val="1900"/>
              <a:buAutoNum type="arabicPeriod"/>
            </a:pPr>
            <a:r>
              <a:rPr lang="en" sz="1900"/>
              <a:t>If node is with two child - replace node being deleted by: </a:t>
            </a:r>
            <a:endParaRPr sz="1900"/>
          </a:p>
          <a:p>
            <a:pPr indent="-349250" lvl="1" marL="914400" rtl="0" algn="l">
              <a:spcBef>
                <a:spcPts val="0"/>
              </a:spcBef>
              <a:spcAft>
                <a:spcPts val="0"/>
              </a:spcAft>
              <a:buSzPts val="1900"/>
              <a:buAutoNum type="alphaLcPeriod"/>
            </a:pPr>
            <a:r>
              <a:rPr lang="en" sz="1900"/>
              <a:t>Leftmost node of its right subtree</a:t>
            </a:r>
            <a:endParaRPr sz="1900"/>
          </a:p>
          <a:p>
            <a:pPr indent="-349250" lvl="1" marL="914400" rtl="0" algn="l">
              <a:spcBef>
                <a:spcPts val="0"/>
              </a:spcBef>
              <a:spcAft>
                <a:spcPts val="0"/>
              </a:spcAft>
              <a:buSzPts val="1900"/>
              <a:buAutoNum type="alphaLcPeriod"/>
            </a:pPr>
            <a:r>
              <a:rPr lang="en" sz="1900"/>
              <a:t>OR, Rightmost node to its left subtree</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Deletion [Ex]</a:t>
            </a:r>
            <a:endParaRPr/>
          </a:p>
        </p:txBody>
      </p:sp>
      <p:sp>
        <p:nvSpPr>
          <p:cNvPr id="175" name="Google Shape;175;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t>Case 1: Node with 0 children: this is the easiest situation, we just need to delete the node which has no further children on the right or left.</a:t>
            </a:r>
            <a:endParaRPr sz="1900"/>
          </a:p>
        </p:txBody>
      </p:sp>
      <p:pic>
        <p:nvPicPr>
          <p:cNvPr id="176" name="Google Shape;176;p31"/>
          <p:cNvPicPr preferRelativeResize="0"/>
          <p:nvPr/>
        </p:nvPicPr>
        <p:blipFill>
          <a:blip r:embed="rId3">
            <a:alphaModFix/>
          </a:blip>
          <a:stretch>
            <a:fillRect/>
          </a:stretch>
        </p:blipFill>
        <p:spPr>
          <a:xfrm>
            <a:off x="311700" y="2062075"/>
            <a:ext cx="2036425" cy="3081425"/>
          </a:xfrm>
          <a:prstGeom prst="rect">
            <a:avLst/>
          </a:prstGeom>
          <a:noFill/>
          <a:ln>
            <a:noFill/>
          </a:ln>
        </p:spPr>
      </p:pic>
      <p:pic>
        <p:nvPicPr>
          <p:cNvPr id="177" name="Google Shape;177;p31"/>
          <p:cNvPicPr preferRelativeResize="0"/>
          <p:nvPr/>
        </p:nvPicPr>
        <p:blipFill>
          <a:blip r:embed="rId4">
            <a:alphaModFix/>
          </a:blip>
          <a:stretch>
            <a:fillRect/>
          </a:stretch>
        </p:blipFill>
        <p:spPr>
          <a:xfrm>
            <a:off x="7298316" y="2062075"/>
            <a:ext cx="1533985" cy="308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 tree is a non-linear data structure in which items are arranged in a sorted sequence. </a:t>
            </a:r>
            <a:endParaRPr sz="2000"/>
          </a:p>
          <a:p>
            <a:pPr indent="-355600" lvl="0" marL="457200" rtl="0" algn="l">
              <a:spcBef>
                <a:spcPts val="0"/>
              </a:spcBef>
              <a:spcAft>
                <a:spcPts val="0"/>
              </a:spcAft>
              <a:buSzPts val="2000"/>
              <a:buChar char="●"/>
            </a:pPr>
            <a:r>
              <a:rPr lang="en" sz="2000"/>
              <a:t>It is used to represent hierarchical relationship existing amongst several data items. </a:t>
            </a:r>
            <a:endParaRPr sz="2000"/>
          </a:p>
          <a:p>
            <a:pPr indent="-355600" lvl="0" marL="457200" rtl="0" algn="l">
              <a:spcBef>
                <a:spcPts val="0"/>
              </a:spcBef>
              <a:spcAft>
                <a:spcPts val="0"/>
              </a:spcAft>
              <a:buSzPts val="2000"/>
              <a:buChar char="●"/>
            </a:pPr>
            <a:r>
              <a:rPr b="1" lang="en" sz="2000" u="sng"/>
              <a:t>Recursive definition</a:t>
            </a:r>
            <a:r>
              <a:rPr lang="en" sz="2000"/>
              <a:t>: A tree is defined as a finite set of one or more data items (nodes) such that: </a:t>
            </a:r>
            <a:endParaRPr sz="2000"/>
          </a:p>
          <a:p>
            <a:pPr indent="-330200" lvl="1" marL="914400" rtl="0" algn="l">
              <a:spcBef>
                <a:spcPts val="0"/>
              </a:spcBef>
              <a:spcAft>
                <a:spcPts val="0"/>
              </a:spcAft>
              <a:buSzPts val="1600"/>
              <a:buChar char="○"/>
            </a:pPr>
            <a:r>
              <a:rPr lang="en" sz="1600"/>
              <a:t>There is a special data item called the </a:t>
            </a:r>
            <a:r>
              <a:rPr b="1" lang="en" sz="1600"/>
              <a:t>root</a:t>
            </a:r>
            <a:r>
              <a:rPr lang="en" sz="1600"/>
              <a:t> of the tree. </a:t>
            </a:r>
            <a:endParaRPr sz="1600"/>
          </a:p>
          <a:p>
            <a:pPr indent="-330200" lvl="1" marL="914400" rtl="0" algn="l">
              <a:spcBef>
                <a:spcPts val="0"/>
              </a:spcBef>
              <a:spcAft>
                <a:spcPts val="0"/>
              </a:spcAft>
              <a:buSzPts val="1600"/>
              <a:buChar char="○"/>
            </a:pPr>
            <a:r>
              <a:rPr lang="en" sz="1600"/>
              <a:t>And its remaining data items are partitioned into a number of mutually exclusive (i.e. disjoint) subsets, each of which itself is a tree (called subtrees) </a:t>
            </a:r>
            <a:endParaRPr sz="1600"/>
          </a:p>
          <a:p>
            <a:pPr indent="-355600" lvl="0" marL="457200" rtl="0" algn="l">
              <a:spcBef>
                <a:spcPts val="0"/>
              </a:spcBef>
              <a:spcAft>
                <a:spcPts val="0"/>
              </a:spcAft>
              <a:buSzPts val="2000"/>
              <a:buChar char="●"/>
            </a:pPr>
            <a:r>
              <a:rPr lang="en" sz="2000"/>
              <a:t>Tree data structure grows downwards from top to bottom.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Deletion [Ex]</a:t>
            </a:r>
            <a:endParaRPr/>
          </a:p>
        </p:txBody>
      </p:sp>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t>Case 2: Node with 1 child: once you delete the node, simply connect its child node with the parent node of the deleted value.</a:t>
            </a:r>
            <a:endParaRPr sz="1900"/>
          </a:p>
        </p:txBody>
      </p:sp>
      <p:pic>
        <p:nvPicPr>
          <p:cNvPr id="184" name="Google Shape;184;p32"/>
          <p:cNvPicPr preferRelativeResize="0"/>
          <p:nvPr/>
        </p:nvPicPr>
        <p:blipFill>
          <a:blip r:embed="rId3">
            <a:alphaModFix/>
          </a:blip>
          <a:stretch>
            <a:fillRect/>
          </a:stretch>
        </p:blipFill>
        <p:spPr>
          <a:xfrm>
            <a:off x="311700" y="2082400"/>
            <a:ext cx="1611075" cy="3061100"/>
          </a:xfrm>
          <a:prstGeom prst="rect">
            <a:avLst/>
          </a:prstGeom>
          <a:noFill/>
          <a:ln>
            <a:noFill/>
          </a:ln>
        </p:spPr>
      </p:pic>
      <p:pic>
        <p:nvPicPr>
          <p:cNvPr id="185" name="Google Shape;185;p32"/>
          <p:cNvPicPr preferRelativeResize="0"/>
          <p:nvPr/>
        </p:nvPicPr>
        <p:blipFill>
          <a:blip r:embed="rId4">
            <a:alphaModFix/>
          </a:blip>
          <a:stretch>
            <a:fillRect/>
          </a:stretch>
        </p:blipFill>
        <p:spPr>
          <a:xfrm>
            <a:off x="6889659" y="2082400"/>
            <a:ext cx="2151516" cy="3061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Deletion [Ex]</a:t>
            </a:r>
            <a:endParaRPr/>
          </a:p>
        </p:txBody>
      </p:sp>
      <p:sp>
        <p:nvSpPr>
          <p:cNvPr id="191" name="Google Shape;191;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Case 3: Node with 2 children: it works on the following two rules:</a:t>
            </a:r>
            <a:endParaRPr sz="1900"/>
          </a:p>
          <a:p>
            <a:pPr indent="-349250" lvl="0" marL="914400" rtl="0" algn="l">
              <a:spcBef>
                <a:spcPts val="1200"/>
              </a:spcBef>
              <a:spcAft>
                <a:spcPts val="0"/>
              </a:spcAft>
              <a:buSzPts val="1900"/>
              <a:buAutoNum type="alphaLcPeriod"/>
            </a:pPr>
            <a:r>
              <a:rPr lang="en" sz="1900"/>
              <a:t>In order predecessor - we need to delete the node with 2 children and replace it with the largest value on the left subtree of the deleted node.</a:t>
            </a:r>
            <a:endParaRPr sz="1900"/>
          </a:p>
        </p:txBody>
      </p:sp>
      <p:pic>
        <p:nvPicPr>
          <p:cNvPr id="192" name="Google Shape;192;p33"/>
          <p:cNvPicPr preferRelativeResize="0"/>
          <p:nvPr/>
        </p:nvPicPr>
        <p:blipFill>
          <a:blip r:embed="rId3">
            <a:alphaModFix/>
          </a:blip>
          <a:stretch>
            <a:fillRect/>
          </a:stretch>
        </p:blipFill>
        <p:spPr>
          <a:xfrm>
            <a:off x="2520300" y="2390975"/>
            <a:ext cx="1475450" cy="2752525"/>
          </a:xfrm>
          <a:prstGeom prst="rect">
            <a:avLst/>
          </a:prstGeom>
          <a:noFill/>
          <a:ln>
            <a:noFill/>
          </a:ln>
        </p:spPr>
      </p:pic>
      <p:pic>
        <p:nvPicPr>
          <p:cNvPr id="193" name="Google Shape;193;p33"/>
          <p:cNvPicPr preferRelativeResize="0"/>
          <p:nvPr/>
        </p:nvPicPr>
        <p:blipFill>
          <a:blip r:embed="rId4">
            <a:alphaModFix/>
          </a:blip>
          <a:stretch>
            <a:fillRect/>
          </a:stretch>
        </p:blipFill>
        <p:spPr>
          <a:xfrm>
            <a:off x="6958015" y="2390975"/>
            <a:ext cx="2043285" cy="2752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Deletion [Ex]</a:t>
            </a:r>
            <a:endParaRPr/>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Case 3: Node with 2 children: it works on the following two rules:</a:t>
            </a:r>
            <a:endParaRPr sz="1900"/>
          </a:p>
          <a:p>
            <a:pPr indent="0" lvl="0" marL="0" rtl="0" algn="l">
              <a:spcBef>
                <a:spcPts val="1200"/>
              </a:spcBef>
              <a:spcAft>
                <a:spcPts val="1200"/>
              </a:spcAft>
              <a:buNone/>
            </a:pPr>
            <a:r>
              <a:rPr lang="en" sz="1900"/>
              <a:t>B. In order successor - we need to delete the node with 2 children and replace it with the smallest value on the right subtree of the deleted node.</a:t>
            </a:r>
            <a:endParaRPr sz="1900"/>
          </a:p>
        </p:txBody>
      </p:sp>
      <p:pic>
        <p:nvPicPr>
          <p:cNvPr id="200" name="Google Shape;200;p34"/>
          <p:cNvPicPr preferRelativeResize="0"/>
          <p:nvPr/>
        </p:nvPicPr>
        <p:blipFill>
          <a:blip r:embed="rId3">
            <a:alphaModFix/>
          </a:blip>
          <a:stretch>
            <a:fillRect/>
          </a:stretch>
        </p:blipFill>
        <p:spPr>
          <a:xfrm>
            <a:off x="2520300" y="2390975"/>
            <a:ext cx="1475450" cy="2752525"/>
          </a:xfrm>
          <a:prstGeom prst="rect">
            <a:avLst/>
          </a:prstGeom>
          <a:noFill/>
          <a:ln>
            <a:noFill/>
          </a:ln>
        </p:spPr>
      </p:pic>
      <p:pic>
        <p:nvPicPr>
          <p:cNvPr id="201" name="Google Shape;201;p34"/>
          <p:cNvPicPr preferRelativeResize="0"/>
          <p:nvPr/>
        </p:nvPicPr>
        <p:blipFill>
          <a:blip r:embed="rId4">
            <a:alphaModFix/>
          </a:blip>
          <a:stretch>
            <a:fillRect/>
          </a:stretch>
        </p:blipFill>
        <p:spPr>
          <a:xfrm>
            <a:off x="7753204" y="2438525"/>
            <a:ext cx="1390796" cy="2657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Search</a:t>
            </a:r>
            <a:endParaRPr/>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Search operation is performed with O(log n) time complexity in a binary search tree. </a:t>
            </a:r>
            <a:endParaRPr sz="1900"/>
          </a:p>
          <a:p>
            <a:pPr indent="-349250" lvl="0" marL="457200" rtl="0" algn="l">
              <a:spcBef>
                <a:spcPts val="0"/>
              </a:spcBef>
              <a:spcAft>
                <a:spcPts val="0"/>
              </a:spcAft>
              <a:buSzPts val="1900"/>
              <a:buChar char="●"/>
            </a:pPr>
            <a:r>
              <a:rPr lang="en" sz="1900"/>
              <a:t>This operation starts from the root node. </a:t>
            </a:r>
            <a:endParaRPr sz="1900"/>
          </a:p>
          <a:p>
            <a:pPr indent="-349250" lvl="0" marL="457200" rtl="0" algn="l">
              <a:spcBef>
                <a:spcPts val="0"/>
              </a:spcBef>
              <a:spcAft>
                <a:spcPts val="0"/>
              </a:spcAft>
              <a:buSzPts val="1900"/>
              <a:buChar char="●"/>
            </a:pPr>
            <a:r>
              <a:rPr lang="en" sz="1900"/>
              <a:t>It is used whenever an element is to be searched. </a:t>
            </a:r>
            <a:endParaRPr sz="1900"/>
          </a:p>
          <a:p>
            <a:pPr indent="-349250" lvl="0" marL="457200" rtl="0" algn="l">
              <a:spcBef>
                <a:spcPts val="0"/>
              </a:spcBef>
              <a:spcAft>
                <a:spcPts val="0"/>
              </a:spcAft>
              <a:buSzPts val="1900"/>
              <a:buChar char="●"/>
            </a:pPr>
            <a:r>
              <a:rPr lang="en" sz="1900"/>
              <a:t>The following algorithm shows the search operation in binary search tree:</a:t>
            </a:r>
            <a:endParaRPr sz="1900"/>
          </a:p>
          <a:p>
            <a:pPr indent="-349250" lvl="1" marL="914400" rtl="0" algn="l">
              <a:spcBef>
                <a:spcPts val="0"/>
              </a:spcBef>
              <a:spcAft>
                <a:spcPts val="0"/>
              </a:spcAft>
              <a:buSzPts val="1900"/>
              <a:buChar char="○"/>
            </a:pPr>
            <a:r>
              <a:rPr lang="en" sz="1900"/>
              <a:t>Read the element from the user. </a:t>
            </a:r>
            <a:endParaRPr sz="1900"/>
          </a:p>
          <a:p>
            <a:pPr indent="-349250" lvl="1" marL="914400" rtl="0" algn="l">
              <a:spcBef>
                <a:spcPts val="0"/>
              </a:spcBef>
              <a:spcAft>
                <a:spcPts val="0"/>
              </a:spcAft>
              <a:buSzPts val="1900"/>
              <a:buChar char="○"/>
            </a:pPr>
            <a:r>
              <a:rPr lang="en" sz="1900"/>
              <a:t>Compare this element with the value of root node in a tree. </a:t>
            </a:r>
            <a:endParaRPr sz="1900"/>
          </a:p>
          <a:p>
            <a:pPr indent="-349250" lvl="1" marL="914400" rtl="0" algn="l">
              <a:spcBef>
                <a:spcPts val="0"/>
              </a:spcBef>
              <a:spcAft>
                <a:spcPts val="0"/>
              </a:spcAft>
              <a:buSzPts val="1900"/>
              <a:buChar char="○"/>
            </a:pPr>
            <a:r>
              <a:rPr lang="en" sz="1900"/>
              <a:t>If element and value are matching, display "Node is Found" and terminate the function. </a:t>
            </a:r>
            <a:endParaRPr sz="1900"/>
          </a:p>
          <a:p>
            <a:pPr indent="-349250" lvl="1" marL="914400" rtl="0" algn="l">
              <a:spcBef>
                <a:spcPts val="0"/>
              </a:spcBef>
              <a:spcAft>
                <a:spcPts val="0"/>
              </a:spcAft>
              <a:buSzPts val="1900"/>
              <a:buChar char="○"/>
            </a:pPr>
            <a:r>
              <a:rPr lang="en" sz="1900"/>
              <a:t>If element and value are not matching, check whether an element is smaller or larger than a node value. </a:t>
            </a:r>
            <a:endParaRPr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Search[2]</a:t>
            </a:r>
            <a:endParaRPr/>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If an element is smaller, continue the search operation in left subtree. </a:t>
            </a:r>
            <a:endParaRPr sz="1900"/>
          </a:p>
          <a:p>
            <a:pPr indent="-349250" lvl="0" marL="457200" rtl="0" algn="l">
              <a:spcBef>
                <a:spcPts val="0"/>
              </a:spcBef>
              <a:spcAft>
                <a:spcPts val="0"/>
              </a:spcAft>
              <a:buSzPts val="1900"/>
              <a:buChar char="●"/>
            </a:pPr>
            <a:r>
              <a:rPr lang="en" sz="1900"/>
              <a:t>If an element is larger, continue the search operation in right subtree.</a:t>
            </a:r>
            <a:endParaRPr sz="1900"/>
          </a:p>
          <a:p>
            <a:pPr indent="-349250" lvl="0" marL="457200" rtl="0" algn="l">
              <a:spcBef>
                <a:spcPts val="0"/>
              </a:spcBef>
              <a:spcAft>
                <a:spcPts val="0"/>
              </a:spcAft>
              <a:buSzPts val="1900"/>
              <a:buChar char="●"/>
            </a:pPr>
            <a:r>
              <a:rPr lang="en" sz="1900"/>
              <a:t>Repeat the same process until we found the exact element. </a:t>
            </a:r>
            <a:endParaRPr sz="1900"/>
          </a:p>
          <a:p>
            <a:pPr indent="-349250" lvl="0" marL="457200" rtl="0" algn="l">
              <a:spcBef>
                <a:spcPts val="0"/>
              </a:spcBef>
              <a:spcAft>
                <a:spcPts val="0"/>
              </a:spcAft>
              <a:buSzPts val="1900"/>
              <a:buChar char="●"/>
            </a:pPr>
            <a:r>
              <a:rPr lang="en" sz="1900"/>
              <a:t>If an element with search value is found, display "Element is found" and terminate the function. </a:t>
            </a:r>
            <a:endParaRPr sz="1900"/>
          </a:p>
          <a:p>
            <a:pPr indent="-349250" lvl="0" marL="457200" rtl="0" algn="l">
              <a:spcBef>
                <a:spcPts val="0"/>
              </a:spcBef>
              <a:spcAft>
                <a:spcPts val="0"/>
              </a:spcAft>
              <a:buSzPts val="1900"/>
              <a:buChar char="●"/>
            </a:pPr>
            <a:r>
              <a:rPr lang="en" sz="1900"/>
              <a:t>If we reach to a leaf node and the search value is not match to a leaf node, display "Element is not found" and terminate the function.</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Search [Ex]</a:t>
            </a:r>
            <a:endParaRPr/>
          </a:p>
        </p:txBody>
      </p:sp>
      <p:sp>
        <p:nvSpPr>
          <p:cNvPr id="219" name="Google Shape;219;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Example - Search for element 10 in the given tree.</a:t>
            </a:r>
            <a:endParaRPr sz="1900"/>
          </a:p>
          <a:p>
            <a:pPr indent="-349250" lvl="0" marL="457200" rtl="0" algn="l">
              <a:spcBef>
                <a:spcPts val="0"/>
              </a:spcBef>
              <a:spcAft>
                <a:spcPts val="0"/>
              </a:spcAft>
              <a:buSzPts val="1900"/>
              <a:buChar char="●"/>
            </a:pPr>
            <a:r>
              <a:rPr lang="en" sz="1900"/>
              <a:t>Steps:</a:t>
            </a:r>
            <a:endParaRPr sz="1900"/>
          </a:p>
          <a:p>
            <a:pPr indent="0" lvl="0" marL="0" rtl="0" algn="l">
              <a:spcBef>
                <a:spcPts val="1200"/>
              </a:spcBef>
              <a:spcAft>
                <a:spcPts val="1200"/>
              </a:spcAft>
              <a:buNone/>
            </a:pPr>
            <a:r>
              <a:t/>
            </a:r>
            <a:endParaRPr sz="1900"/>
          </a:p>
        </p:txBody>
      </p:sp>
      <p:pic>
        <p:nvPicPr>
          <p:cNvPr id="220" name="Google Shape;220;p37"/>
          <p:cNvPicPr preferRelativeResize="0"/>
          <p:nvPr/>
        </p:nvPicPr>
        <p:blipFill>
          <a:blip r:embed="rId3">
            <a:alphaModFix/>
          </a:blip>
          <a:stretch>
            <a:fillRect/>
          </a:stretch>
        </p:blipFill>
        <p:spPr>
          <a:xfrm>
            <a:off x="311700" y="1962150"/>
            <a:ext cx="8667750" cy="3181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Traversal</a:t>
            </a:r>
            <a:endParaRPr/>
          </a:p>
        </p:txBody>
      </p:sp>
      <p:sp>
        <p:nvSpPr>
          <p:cNvPr id="226" name="Google Shape;226;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Binary tree traversing is a process of accessing every node of the tree and exactly once.</a:t>
            </a:r>
            <a:endParaRPr sz="1900"/>
          </a:p>
          <a:p>
            <a:pPr indent="-349250" lvl="0" marL="457200" rtl="0" algn="l">
              <a:spcBef>
                <a:spcPts val="0"/>
              </a:spcBef>
              <a:spcAft>
                <a:spcPts val="0"/>
              </a:spcAft>
              <a:buSzPts val="1900"/>
              <a:buChar char="●"/>
            </a:pPr>
            <a:r>
              <a:rPr lang="en" sz="1900"/>
              <a:t>A tree is defined in a recursive manner. So, binary tree traversal also is defined recursively.</a:t>
            </a:r>
            <a:endParaRPr sz="1900"/>
          </a:p>
          <a:p>
            <a:pPr indent="-349250" lvl="0" marL="457200" rtl="0" algn="l">
              <a:spcBef>
                <a:spcPts val="0"/>
              </a:spcBef>
              <a:spcAft>
                <a:spcPts val="0"/>
              </a:spcAft>
              <a:buSzPts val="1900"/>
              <a:buChar char="●"/>
            </a:pPr>
            <a:r>
              <a:rPr lang="en" sz="1900"/>
              <a:t>All nodes are connected via edges, we always start from the root node.</a:t>
            </a:r>
            <a:endParaRPr sz="1900"/>
          </a:p>
          <a:p>
            <a:pPr indent="-349250" lvl="0" marL="457200" rtl="0" algn="l">
              <a:spcBef>
                <a:spcPts val="0"/>
              </a:spcBef>
              <a:spcAft>
                <a:spcPts val="0"/>
              </a:spcAft>
              <a:buSzPts val="1900"/>
              <a:buChar char="●"/>
            </a:pPr>
            <a:r>
              <a:rPr lang="en" sz="1900"/>
              <a:t>There are three ways which we can use to traverse a tree:</a:t>
            </a:r>
            <a:endParaRPr sz="1900"/>
          </a:p>
          <a:p>
            <a:pPr indent="-349250" lvl="1" marL="914400" rtl="0" algn="l">
              <a:spcBef>
                <a:spcPts val="0"/>
              </a:spcBef>
              <a:spcAft>
                <a:spcPts val="0"/>
              </a:spcAft>
              <a:buSzPts val="1900"/>
              <a:buChar char="○"/>
            </a:pPr>
            <a:r>
              <a:rPr lang="en" sz="1900"/>
              <a:t>In- order traversal</a:t>
            </a:r>
            <a:endParaRPr sz="1900"/>
          </a:p>
          <a:p>
            <a:pPr indent="-349250" lvl="1" marL="914400" rtl="0" algn="l">
              <a:spcBef>
                <a:spcPts val="0"/>
              </a:spcBef>
              <a:spcAft>
                <a:spcPts val="0"/>
              </a:spcAft>
              <a:buSzPts val="1900"/>
              <a:buChar char="○"/>
            </a:pPr>
            <a:r>
              <a:rPr lang="en" sz="1900"/>
              <a:t>Pre- order traversal</a:t>
            </a:r>
            <a:endParaRPr sz="1900"/>
          </a:p>
          <a:p>
            <a:pPr indent="-349250" lvl="1" marL="914400" rtl="0" algn="l">
              <a:spcBef>
                <a:spcPts val="0"/>
              </a:spcBef>
              <a:spcAft>
                <a:spcPts val="0"/>
              </a:spcAft>
              <a:buSzPts val="1900"/>
              <a:buChar char="○"/>
            </a:pPr>
            <a:r>
              <a:rPr lang="en" sz="1900"/>
              <a:t>Post - order traversal</a:t>
            </a:r>
            <a:endParaRPr sz="1900"/>
          </a:p>
          <a:p>
            <a:pPr indent="-349250" lvl="0" marL="457200" rtl="0" algn="l">
              <a:spcBef>
                <a:spcPts val="0"/>
              </a:spcBef>
              <a:spcAft>
                <a:spcPts val="0"/>
              </a:spcAft>
              <a:buSzPts val="1900"/>
              <a:buChar char="●"/>
            </a:pPr>
            <a:r>
              <a:rPr lang="en" sz="1900"/>
              <a:t>Generally, we traverse a tree to search or locate given item or key in the tree or to print all the values it contains.</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Preorder Traversal</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The preorder traversal is also known as depth first order.</a:t>
            </a:r>
            <a:endParaRPr sz="1900"/>
          </a:p>
          <a:p>
            <a:pPr indent="-349250" lvl="0" marL="457200" rtl="0" algn="l">
              <a:spcBef>
                <a:spcPts val="0"/>
              </a:spcBef>
              <a:spcAft>
                <a:spcPts val="0"/>
              </a:spcAft>
              <a:buSzPts val="1900"/>
              <a:buChar char="●"/>
            </a:pPr>
            <a:r>
              <a:rPr lang="en" sz="1900"/>
              <a:t>The preorder traversal of a nonempty binary tree is defined as follows:</a:t>
            </a:r>
            <a:endParaRPr sz="1900"/>
          </a:p>
          <a:p>
            <a:pPr indent="-349250" lvl="1" marL="914400" rtl="0" algn="l">
              <a:spcBef>
                <a:spcPts val="0"/>
              </a:spcBef>
              <a:spcAft>
                <a:spcPts val="0"/>
              </a:spcAft>
              <a:buSzPts val="1900"/>
              <a:buChar char="○"/>
            </a:pPr>
            <a:r>
              <a:rPr lang="en" sz="1900"/>
              <a:t>Visit the root node</a:t>
            </a:r>
            <a:endParaRPr sz="1900"/>
          </a:p>
          <a:p>
            <a:pPr indent="-349250" lvl="1" marL="914400" rtl="0" algn="l">
              <a:spcBef>
                <a:spcPts val="0"/>
              </a:spcBef>
              <a:spcAft>
                <a:spcPts val="0"/>
              </a:spcAft>
              <a:buSzPts val="1900"/>
              <a:buChar char="○"/>
            </a:pPr>
            <a:r>
              <a:rPr lang="en" sz="1900"/>
              <a:t>Traverse the left sub-tree in preorder</a:t>
            </a:r>
            <a:endParaRPr sz="1900"/>
          </a:p>
          <a:p>
            <a:pPr indent="-349250" lvl="1" marL="914400" rtl="0" algn="l">
              <a:spcBef>
                <a:spcPts val="0"/>
              </a:spcBef>
              <a:spcAft>
                <a:spcPts val="0"/>
              </a:spcAft>
              <a:buSzPts val="1900"/>
              <a:buChar char="○"/>
            </a:pPr>
            <a:r>
              <a:rPr lang="en" sz="1900"/>
              <a:t>Traverse the right sub-tree in preorder</a:t>
            </a:r>
            <a:endParaRPr sz="1900"/>
          </a:p>
          <a:p>
            <a:pPr indent="0" lvl="0" marL="0" rtl="0" algn="l">
              <a:spcBef>
                <a:spcPts val="1200"/>
              </a:spcBef>
              <a:spcAft>
                <a:spcPts val="0"/>
              </a:spcAft>
              <a:buNone/>
            </a:pPr>
            <a:r>
              <a:rPr lang="en" sz="1900"/>
              <a:t>Order : root=&gt;left=&gt;right</a:t>
            </a:r>
            <a:endParaRPr sz="1900"/>
          </a:p>
          <a:p>
            <a:pPr indent="0" lvl="0" marL="0" rtl="0" algn="l">
              <a:spcBef>
                <a:spcPts val="1200"/>
              </a:spcBef>
              <a:spcAft>
                <a:spcPts val="0"/>
              </a:spcAft>
              <a:buNone/>
            </a:pPr>
            <a:r>
              <a:rPr lang="en" sz="1900"/>
              <a:t>Preorder traversal:</a:t>
            </a:r>
            <a:endParaRPr sz="1900"/>
          </a:p>
          <a:p>
            <a:pPr indent="0" lvl="0" marL="0" rtl="0" algn="l">
              <a:spcBef>
                <a:spcPts val="1200"/>
              </a:spcBef>
              <a:spcAft>
                <a:spcPts val="0"/>
              </a:spcAft>
              <a:buNone/>
            </a:pPr>
            <a:r>
              <a:rPr b="1" lang="en" sz="1900"/>
              <a:t>A-&gt;B-&gt;D-&gt;H-&gt;I-&gt;E-&gt;</a:t>
            </a:r>
            <a:endParaRPr b="1" sz="1900"/>
          </a:p>
          <a:p>
            <a:pPr indent="0" lvl="0" marL="0" rtl="0" algn="l">
              <a:spcBef>
                <a:spcPts val="1200"/>
              </a:spcBef>
              <a:spcAft>
                <a:spcPts val="1200"/>
              </a:spcAft>
              <a:buNone/>
            </a:pPr>
            <a:r>
              <a:rPr b="1" lang="en" sz="1900"/>
              <a:t>C-&gt;F-&gt;G</a:t>
            </a:r>
            <a:endParaRPr b="1" sz="1900"/>
          </a:p>
        </p:txBody>
      </p:sp>
      <p:pic>
        <p:nvPicPr>
          <p:cNvPr id="233" name="Google Shape;233;p39"/>
          <p:cNvPicPr preferRelativeResize="0"/>
          <p:nvPr/>
        </p:nvPicPr>
        <p:blipFill>
          <a:blip r:embed="rId3">
            <a:alphaModFix/>
          </a:blip>
          <a:stretch>
            <a:fillRect/>
          </a:stretch>
        </p:blipFill>
        <p:spPr>
          <a:xfrm>
            <a:off x="3363225" y="2826475"/>
            <a:ext cx="5856975" cy="231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Inorder Traversal</a:t>
            </a:r>
            <a:endParaRPr/>
          </a:p>
        </p:txBody>
      </p:sp>
      <p:sp>
        <p:nvSpPr>
          <p:cNvPr id="239" name="Google Shape;239;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The in-order traversal of a non-empty binary tree is defined as:</a:t>
            </a:r>
            <a:endParaRPr sz="1900"/>
          </a:p>
          <a:p>
            <a:pPr indent="-349250" lvl="1" marL="914400" rtl="0" algn="l">
              <a:spcBef>
                <a:spcPts val="0"/>
              </a:spcBef>
              <a:spcAft>
                <a:spcPts val="0"/>
              </a:spcAft>
              <a:buSzPts val="1900"/>
              <a:buChar char="○"/>
            </a:pPr>
            <a:r>
              <a:rPr lang="en" sz="1900"/>
              <a:t>Traverse the left sub-tree in-order</a:t>
            </a:r>
            <a:endParaRPr sz="1900"/>
          </a:p>
          <a:p>
            <a:pPr indent="-349250" lvl="1" marL="914400" rtl="0" algn="l">
              <a:spcBef>
                <a:spcPts val="0"/>
              </a:spcBef>
              <a:spcAft>
                <a:spcPts val="0"/>
              </a:spcAft>
              <a:buSzPts val="1900"/>
              <a:buChar char="○"/>
            </a:pPr>
            <a:r>
              <a:rPr lang="en" sz="1900"/>
              <a:t>Visit the root node</a:t>
            </a:r>
            <a:endParaRPr sz="1900"/>
          </a:p>
          <a:p>
            <a:pPr indent="-349250" lvl="1" marL="914400" rtl="0" algn="l">
              <a:spcBef>
                <a:spcPts val="0"/>
              </a:spcBef>
              <a:spcAft>
                <a:spcPts val="0"/>
              </a:spcAft>
              <a:buSzPts val="1900"/>
              <a:buChar char="○"/>
            </a:pPr>
            <a:r>
              <a:rPr lang="en" sz="1900"/>
              <a:t>Traverse the right sub-tree in in-order</a:t>
            </a:r>
            <a:endParaRPr sz="1900"/>
          </a:p>
          <a:p>
            <a:pPr indent="0" lvl="0" marL="0" rtl="0" algn="l">
              <a:spcBef>
                <a:spcPts val="1200"/>
              </a:spcBef>
              <a:spcAft>
                <a:spcPts val="0"/>
              </a:spcAft>
              <a:buNone/>
            </a:pPr>
            <a:r>
              <a:rPr lang="en" sz="1900"/>
              <a:t>Traversal order=&gt; </a:t>
            </a:r>
            <a:br>
              <a:rPr lang="en" sz="1900"/>
            </a:br>
            <a:r>
              <a:rPr lang="en" sz="1900"/>
              <a:t>left-&gt;root-&gt;right</a:t>
            </a:r>
            <a:endParaRPr sz="1900"/>
          </a:p>
          <a:p>
            <a:pPr indent="0" lvl="0" marL="0" rtl="0" algn="l">
              <a:spcBef>
                <a:spcPts val="1200"/>
              </a:spcBef>
              <a:spcAft>
                <a:spcPts val="1200"/>
              </a:spcAft>
              <a:buNone/>
            </a:pPr>
            <a:r>
              <a:rPr b="1" lang="en" sz="1900"/>
              <a:t>H-&gt;D-&gt;I-&gt;B-&gt;E-&gt;A-&gt;F-&gt;</a:t>
            </a:r>
            <a:br>
              <a:rPr b="1" lang="en" sz="1900"/>
            </a:br>
            <a:r>
              <a:rPr b="1" lang="en" sz="1900"/>
              <a:t>C-&gt;G</a:t>
            </a:r>
            <a:endParaRPr b="1" sz="1900"/>
          </a:p>
        </p:txBody>
      </p:sp>
      <p:pic>
        <p:nvPicPr>
          <p:cNvPr id="240" name="Google Shape;240;p40"/>
          <p:cNvPicPr preferRelativeResize="0"/>
          <p:nvPr/>
        </p:nvPicPr>
        <p:blipFill>
          <a:blip r:embed="rId3">
            <a:alphaModFix/>
          </a:blip>
          <a:stretch>
            <a:fillRect/>
          </a:stretch>
        </p:blipFill>
        <p:spPr>
          <a:xfrm>
            <a:off x="3363225" y="2826475"/>
            <a:ext cx="5856975" cy="2317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Postorder Traversal</a:t>
            </a:r>
            <a:endParaRPr/>
          </a:p>
        </p:txBody>
      </p:sp>
      <p:sp>
        <p:nvSpPr>
          <p:cNvPr id="246" name="Google Shape;246;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The post-order traversal of a non-empty binary tree is defined as:</a:t>
            </a:r>
            <a:endParaRPr sz="1900"/>
          </a:p>
          <a:p>
            <a:pPr indent="-349250" lvl="1" marL="914400" rtl="0" algn="l">
              <a:spcBef>
                <a:spcPts val="0"/>
              </a:spcBef>
              <a:spcAft>
                <a:spcPts val="0"/>
              </a:spcAft>
              <a:buSzPts val="1900"/>
              <a:buChar char="○"/>
            </a:pPr>
            <a:r>
              <a:rPr lang="en" sz="1900"/>
              <a:t>Traverse the left sub-tree post-order</a:t>
            </a:r>
            <a:endParaRPr sz="1900"/>
          </a:p>
          <a:p>
            <a:pPr indent="-349250" lvl="1" marL="914400" rtl="0" algn="l">
              <a:spcBef>
                <a:spcPts val="0"/>
              </a:spcBef>
              <a:spcAft>
                <a:spcPts val="0"/>
              </a:spcAft>
              <a:buSzPts val="1900"/>
              <a:buChar char="○"/>
            </a:pPr>
            <a:r>
              <a:rPr lang="en" sz="1900"/>
              <a:t>Traverse the right sub-tree in post-order</a:t>
            </a:r>
            <a:endParaRPr sz="1900"/>
          </a:p>
          <a:p>
            <a:pPr indent="-349250" lvl="1" marL="914400" rtl="0" algn="l">
              <a:spcBef>
                <a:spcPts val="0"/>
              </a:spcBef>
              <a:spcAft>
                <a:spcPts val="0"/>
              </a:spcAft>
              <a:buSzPts val="1900"/>
              <a:buChar char="○"/>
            </a:pPr>
            <a:r>
              <a:rPr lang="en" sz="1900"/>
              <a:t>Visit the root node</a:t>
            </a:r>
            <a:endParaRPr sz="1900"/>
          </a:p>
          <a:p>
            <a:pPr indent="0" lvl="0" marL="0" rtl="0" algn="l">
              <a:spcBef>
                <a:spcPts val="1200"/>
              </a:spcBef>
              <a:spcAft>
                <a:spcPts val="0"/>
              </a:spcAft>
              <a:buNone/>
            </a:pPr>
            <a:r>
              <a:rPr lang="en" sz="1900"/>
              <a:t>Traversal order=&gt; </a:t>
            </a:r>
            <a:br>
              <a:rPr lang="en" sz="1900"/>
            </a:br>
            <a:r>
              <a:rPr lang="en" sz="1900"/>
              <a:t>left-&gt;right-&gt;root</a:t>
            </a:r>
            <a:endParaRPr sz="1900"/>
          </a:p>
          <a:p>
            <a:pPr indent="0" lvl="0" marL="0" rtl="0" algn="l">
              <a:spcBef>
                <a:spcPts val="1200"/>
              </a:spcBef>
              <a:spcAft>
                <a:spcPts val="0"/>
              </a:spcAft>
              <a:buNone/>
            </a:pPr>
            <a:r>
              <a:rPr b="1" lang="en" sz="1900"/>
              <a:t>H-&gt;I-&gt;D-&gt;E-&gt;B-&gt;F-&gt;G-&gt;</a:t>
            </a:r>
            <a:endParaRPr b="1" sz="1900"/>
          </a:p>
          <a:p>
            <a:pPr indent="0" lvl="0" marL="0" rtl="0" algn="l">
              <a:spcBef>
                <a:spcPts val="1200"/>
              </a:spcBef>
              <a:spcAft>
                <a:spcPts val="1200"/>
              </a:spcAft>
              <a:buNone/>
            </a:pPr>
            <a:r>
              <a:rPr b="1" lang="en" sz="1900"/>
              <a:t>C-&gt;A</a:t>
            </a:r>
            <a:endParaRPr b="1" sz="1900"/>
          </a:p>
        </p:txBody>
      </p:sp>
      <p:pic>
        <p:nvPicPr>
          <p:cNvPr id="247" name="Google Shape;247;p41"/>
          <p:cNvPicPr preferRelativeResize="0"/>
          <p:nvPr/>
        </p:nvPicPr>
        <p:blipFill>
          <a:blip r:embed="rId3">
            <a:alphaModFix/>
          </a:blip>
          <a:stretch>
            <a:fillRect/>
          </a:stretch>
        </p:blipFill>
        <p:spPr>
          <a:xfrm>
            <a:off x="3363225" y="2826475"/>
            <a:ext cx="5856975" cy="2317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Terminologies</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 name="Google Shape;68;p15"/>
          <p:cNvPicPr preferRelativeResize="0"/>
          <p:nvPr/>
        </p:nvPicPr>
        <p:blipFill>
          <a:blip r:embed="rId3">
            <a:alphaModFix/>
          </a:blip>
          <a:stretch>
            <a:fillRect/>
          </a:stretch>
        </p:blipFill>
        <p:spPr>
          <a:xfrm>
            <a:off x="311700" y="1152475"/>
            <a:ext cx="6984307" cy="3991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Operation in BST - Traversal [Exercises]</a:t>
            </a:r>
            <a:endParaRPr/>
          </a:p>
        </p:txBody>
      </p:sp>
      <p:sp>
        <p:nvSpPr>
          <p:cNvPr id="253" name="Google Shape;253;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b="1" sz="1900"/>
          </a:p>
        </p:txBody>
      </p:sp>
      <p:pic>
        <p:nvPicPr>
          <p:cNvPr id="254" name="Google Shape;254;p42"/>
          <p:cNvPicPr preferRelativeResize="0"/>
          <p:nvPr/>
        </p:nvPicPr>
        <p:blipFill>
          <a:blip r:embed="rId3">
            <a:alphaModFix/>
          </a:blip>
          <a:stretch>
            <a:fillRect/>
          </a:stretch>
        </p:blipFill>
        <p:spPr>
          <a:xfrm>
            <a:off x="311700" y="1152475"/>
            <a:ext cx="3387200" cy="3416400"/>
          </a:xfrm>
          <a:prstGeom prst="rect">
            <a:avLst/>
          </a:prstGeom>
          <a:noFill/>
          <a:ln>
            <a:noFill/>
          </a:ln>
        </p:spPr>
      </p:pic>
      <p:sp>
        <p:nvSpPr>
          <p:cNvPr id="255" name="Google Shape;255;p42"/>
          <p:cNvSpPr txBox="1"/>
          <p:nvPr/>
        </p:nvSpPr>
        <p:spPr>
          <a:xfrm>
            <a:off x="4196350" y="1337700"/>
            <a:ext cx="4416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Perform Post order traversal</a:t>
            </a:r>
            <a:endParaRPr/>
          </a:p>
          <a:p>
            <a:pPr indent="-317500" lvl="0" marL="457200" rtl="0" algn="l">
              <a:spcBef>
                <a:spcPts val="0"/>
              </a:spcBef>
              <a:spcAft>
                <a:spcPts val="0"/>
              </a:spcAft>
              <a:buSzPts val="1400"/>
              <a:buChar char="●"/>
            </a:pPr>
            <a:r>
              <a:rPr lang="en"/>
              <a:t>Perform Preorder traversal</a:t>
            </a:r>
            <a:endParaRPr/>
          </a:p>
          <a:p>
            <a:pPr indent="-317500" lvl="0" marL="457200" rtl="0" algn="l">
              <a:spcBef>
                <a:spcPts val="0"/>
              </a:spcBef>
              <a:spcAft>
                <a:spcPts val="0"/>
              </a:spcAft>
              <a:buSzPts val="1400"/>
              <a:buChar char="●"/>
            </a:pPr>
            <a:r>
              <a:rPr lang="en"/>
              <a:t>Perform Inorder traversal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of Binary Tree</a:t>
            </a:r>
            <a:endParaRPr/>
          </a:p>
        </p:txBody>
      </p:sp>
      <p:sp>
        <p:nvSpPr>
          <p:cNvPr id="261" name="Google Shape;26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232" lvl="0" marL="457200" rtl="0" algn="l">
              <a:lnSpc>
                <a:spcPct val="95000"/>
              </a:lnSpc>
              <a:spcBef>
                <a:spcPts val="0"/>
              </a:spcBef>
              <a:spcAft>
                <a:spcPts val="0"/>
              </a:spcAft>
              <a:buSzPts val="1695"/>
              <a:buChar char="●"/>
            </a:pPr>
            <a:r>
              <a:rPr b="1" lang="en" sz="1695"/>
              <a:t>Binary Search Tree</a:t>
            </a:r>
            <a:r>
              <a:rPr lang="en" sz="1695"/>
              <a:t> - Used in many search applications that constantly show and hide data, such as data. For example, map and set objects in many libraries. </a:t>
            </a:r>
            <a:endParaRPr sz="1695"/>
          </a:p>
          <a:p>
            <a:pPr indent="-336232" lvl="0" marL="457200" rtl="0" algn="l">
              <a:lnSpc>
                <a:spcPct val="95000"/>
              </a:lnSpc>
              <a:spcBef>
                <a:spcPts val="0"/>
              </a:spcBef>
              <a:spcAft>
                <a:spcPts val="0"/>
              </a:spcAft>
              <a:buSzPts val="1695"/>
              <a:buChar char="●"/>
            </a:pPr>
            <a:r>
              <a:rPr b="1" lang="en" sz="1695"/>
              <a:t>Binary Space Partition </a:t>
            </a:r>
            <a:r>
              <a:rPr lang="en" sz="1695"/>
              <a:t>- Used in almost any 3D video game to determine which objects need to be rendered. </a:t>
            </a:r>
            <a:endParaRPr sz="1695"/>
          </a:p>
          <a:p>
            <a:pPr indent="-336232" lvl="0" marL="457200" rtl="0" algn="l">
              <a:lnSpc>
                <a:spcPct val="95000"/>
              </a:lnSpc>
              <a:spcBef>
                <a:spcPts val="0"/>
              </a:spcBef>
              <a:spcAft>
                <a:spcPts val="0"/>
              </a:spcAft>
              <a:buSzPts val="1695"/>
              <a:buChar char="●"/>
            </a:pPr>
            <a:r>
              <a:rPr b="1" lang="en" sz="1695"/>
              <a:t>Binary Tries</a:t>
            </a:r>
            <a:r>
              <a:rPr lang="en" sz="1695"/>
              <a:t> - Used in almost every high-bandwidth router to store router tables. </a:t>
            </a:r>
            <a:endParaRPr sz="1695"/>
          </a:p>
          <a:p>
            <a:pPr indent="-336232" lvl="0" marL="457200" rtl="0" algn="l">
              <a:lnSpc>
                <a:spcPct val="95000"/>
              </a:lnSpc>
              <a:spcBef>
                <a:spcPts val="0"/>
              </a:spcBef>
              <a:spcAft>
                <a:spcPts val="0"/>
              </a:spcAft>
              <a:buSzPts val="1695"/>
              <a:buChar char="●"/>
            </a:pPr>
            <a:r>
              <a:rPr b="1" lang="en" sz="1695"/>
              <a:t>Syntax Tree</a:t>
            </a:r>
            <a:r>
              <a:rPr lang="en" sz="1695"/>
              <a:t> - Constructed by compilers and (implicit) calculators to parse expressions. </a:t>
            </a:r>
            <a:endParaRPr sz="1695"/>
          </a:p>
          <a:p>
            <a:pPr indent="-336232" lvl="0" marL="457200" rtl="0" algn="l">
              <a:lnSpc>
                <a:spcPct val="95000"/>
              </a:lnSpc>
              <a:spcBef>
                <a:spcPts val="0"/>
              </a:spcBef>
              <a:spcAft>
                <a:spcPts val="0"/>
              </a:spcAft>
              <a:buSzPts val="1695"/>
              <a:buChar char="●"/>
            </a:pPr>
            <a:r>
              <a:rPr b="1" lang="en" sz="1695"/>
              <a:t>Hash Trees</a:t>
            </a:r>
            <a:r>
              <a:rPr lang="en" sz="1695"/>
              <a:t> - Used in P2P programs and special image signatures that require a hash to be validated, but the entire file is not available. </a:t>
            </a:r>
            <a:endParaRPr sz="1695"/>
          </a:p>
          <a:p>
            <a:pPr indent="-336232" lvl="0" marL="457200" rtl="0" algn="l">
              <a:lnSpc>
                <a:spcPct val="95000"/>
              </a:lnSpc>
              <a:spcBef>
                <a:spcPts val="0"/>
              </a:spcBef>
              <a:spcAft>
                <a:spcPts val="0"/>
              </a:spcAft>
              <a:buSzPts val="1695"/>
              <a:buChar char="●"/>
            </a:pPr>
            <a:r>
              <a:rPr b="1" lang="en" sz="1695"/>
              <a:t>Heaps</a:t>
            </a:r>
            <a:r>
              <a:rPr lang="en" sz="1695"/>
              <a:t> - Used to implement efficient priority queues and also used in heap sort. </a:t>
            </a:r>
            <a:endParaRPr sz="1695"/>
          </a:p>
          <a:p>
            <a:pPr indent="-336232" lvl="0" marL="457200" rtl="0" algn="l">
              <a:lnSpc>
                <a:spcPct val="95000"/>
              </a:lnSpc>
              <a:spcBef>
                <a:spcPts val="0"/>
              </a:spcBef>
              <a:spcAft>
                <a:spcPts val="0"/>
              </a:spcAft>
              <a:buSzPts val="1695"/>
              <a:buChar char="●"/>
            </a:pPr>
            <a:r>
              <a:rPr b="1" lang="en" sz="1695"/>
              <a:t>Treap</a:t>
            </a:r>
            <a:r>
              <a:rPr lang="en" sz="1695"/>
              <a:t> - Randomized data structure for wireless networks and memory allocation. </a:t>
            </a:r>
            <a:endParaRPr sz="1695"/>
          </a:p>
          <a:p>
            <a:pPr indent="-336232" lvl="0" marL="457200" rtl="0" algn="l">
              <a:lnSpc>
                <a:spcPct val="95000"/>
              </a:lnSpc>
              <a:spcBef>
                <a:spcPts val="0"/>
              </a:spcBef>
              <a:spcAft>
                <a:spcPts val="0"/>
              </a:spcAft>
              <a:buSzPts val="1695"/>
              <a:buChar char="●"/>
            </a:pPr>
            <a:r>
              <a:rPr b="1" lang="en" sz="1695"/>
              <a:t>T-Tree</a:t>
            </a:r>
            <a:r>
              <a:rPr lang="en" sz="1695"/>
              <a:t> - Although most databases use a form of B-tree to store data on the drive, databases that store all (most) data often use T-trees. </a:t>
            </a:r>
            <a:endParaRPr sz="1695"/>
          </a:p>
          <a:p>
            <a:pPr indent="-336232" lvl="0" marL="457200" rtl="0" algn="l">
              <a:lnSpc>
                <a:spcPct val="95000"/>
              </a:lnSpc>
              <a:spcBef>
                <a:spcPts val="0"/>
              </a:spcBef>
              <a:spcAft>
                <a:spcPts val="0"/>
              </a:spcAft>
              <a:buSzPts val="1695"/>
              <a:buChar char="●"/>
            </a:pPr>
            <a:r>
              <a:rPr b="1" lang="en" sz="1695"/>
              <a:t>Huffman Coding Tree </a:t>
            </a:r>
            <a:r>
              <a:rPr lang="en" sz="1695"/>
              <a:t>(Chip Uni) - Used in compression algorithms, eg. For example, in .jpeg and .mp3.GGM Trees file formats - used in cryptographic applications to generate a tree with pseudo-random numbers. </a:t>
            </a:r>
            <a:endParaRPr sz="1695"/>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a:t>
            </a:r>
            <a:endParaRPr/>
          </a:p>
        </p:txBody>
      </p:sp>
      <p:sp>
        <p:nvSpPr>
          <p:cNvPr id="267" name="Google Shape;26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AVL Tree is invented by GM </a:t>
            </a:r>
            <a:r>
              <a:rPr b="1" lang="en" sz="2000"/>
              <a:t>A</a:t>
            </a:r>
            <a:r>
              <a:rPr lang="en" sz="2000"/>
              <a:t>delson - </a:t>
            </a:r>
            <a:r>
              <a:rPr b="1" lang="en" sz="2000"/>
              <a:t>V</a:t>
            </a:r>
            <a:r>
              <a:rPr lang="en" sz="2000"/>
              <a:t>elsky and EM </a:t>
            </a:r>
            <a:r>
              <a:rPr b="1" lang="en" sz="2000"/>
              <a:t>L</a:t>
            </a:r>
            <a:r>
              <a:rPr lang="en" sz="2000"/>
              <a:t>andis in 1962. The tree is named AVL in honour of its inventors. </a:t>
            </a:r>
            <a:endParaRPr sz="2000"/>
          </a:p>
          <a:p>
            <a:pPr indent="-355600" lvl="0" marL="457200" rtl="0" algn="l">
              <a:spcBef>
                <a:spcPts val="0"/>
              </a:spcBef>
              <a:spcAft>
                <a:spcPts val="0"/>
              </a:spcAft>
              <a:buSzPts val="2000"/>
              <a:buChar char="●"/>
            </a:pPr>
            <a:r>
              <a:rPr lang="en" sz="2000"/>
              <a:t>AVL Tree can be defined as </a:t>
            </a:r>
            <a:r>
              <a:rPr b="1" lang="en" sz="2000"/>
              <a:t>height balanced</a:t>
            </a:r>
            <a:r>
              <a:rPr lang="en" sz="2000"/>
              <a:t> binary search tree.</a:t>
            </a:r>
            <a:endParaRPr sz="2000"/>
          </a:p>
          <a:p>
            <a:pPr indent="-355600" lvl="0" marL="457200" rtl="0" algn="l">
              <a:spcBef>
                <a:spcPts val="0"/>
              </a:spcBef>
              <a:spcAft>
                <a:spcPts val="0"/>
              </a:spcAft>
              <a:buSzPts val="2000"/>
              <a:buChar char="●"/>
            </a:pPr>
            <a:r>
              <a:rPr lang="en" sz="2000"/>
              <a:t>Each node is associated with a balance factor which is calculated by </a:t>
            </a:r>
            <a:br>
              <a:rPr lang="en" sz="2000"/>
            </a:br>
            <a:r>
              <a:rPr b="1" i="1" lang="en" sz="2000"/>
              <a:t>Balance Factor = (Height of Left Subtree - Height of Right Subtree) </a:t>
            </a:r>
            <a:endParaRPr b="1" i="1" sz="2000"/>
          </a:p>
          <a:p>
            <a:pPr indent="-355600" lvl="0" marL="457200" rtl="0" algn="l">
              <a:spcBef>
                <a:spcPts val="0"/>
              </a:spcBef>
              <a:spcAft>
                <a:spcPts val="0"/>
              </a:spcAft>
              <a:buSzPts val="2000"/>
              <a:buChar char="●"/>
            </a:pPr>
            <a:r>
              <a:rPr lang="en" sz="2000"/>
              <a:t>Tree is said to be balanced if balance factor of each node is in between -1 to 1, otherwise, the tree will be unbalanced and need to be balanced. </a:t>
            </a:r>
            <a:endParaRPr sz="2000"/>
          </a:p>
          <a:p>
            <a:pPr indent="-355600" lvl="0" marL="457200" rtl="0" algn="l">
              <a:spcBef>
                <a:spcPts val="0"/>
              </a:spcBef>
              <a:spcAft>
                <a:spcPts val="0"/>
              </a:spcAft>
              <a:buSzPts val="2000"/>
              <a:buChar char="●"/>
            </a:pPr>
            <a:r>
              <a:rPr lang="en" sz="2000"/>
              <a:t>We perform rotation in AVL tree only in case if Balance Factor is other than -1,0,and 1. </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Representation</a:t>
            </a:r>
            <a:endParaRPr/>
          </a:p>
        </p:txBody>
      </p:sp>
      <p:sp>
        <p:nvSpPr>
          <p:cNvPr id="273" name="Google Shape;273;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AVl Tree can be represented or implemented as other tree in memory with an additional field to keep track of the balance factor.</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pic>
        <p:nvPicPr>
          <p:cNvPr id="274" name="Google Shape;274;p45"/>
          <p:cNvPicPr preferRelativeResize="0"/>
          <p:nvPr/>
        </p:nvPicPr>
        <p:blipFill>
          <a:blip r:embed="rId3">
            <a:alphaModFix/>
          </a:blip>
          <a:stretch>
            <a:fillRect/>
          </a:stretch>
        </p:blipFill>
        <p:spPr>
          <a:xfrm>
            <a:off x="877625" y="2244275"/>
            <a:ext cx="2990850" cy="838200"/>
          </a:xfrm>
          <a:prstGeom prst="rect">
            <a:avLst/>
          </a:prstGeom>
          <a:noFill/>
          <a:ln>
            <a:noFill/>
          </a:ln>
        </p:spPr>
      </p:pic>
      <p:pic>
        <p:nvPicPr>
          <p:cNvPr id="275" name="Google Shape;275;p45"/>
          <p:cNvPicPr preferRelativeResize="0"/>
          <p:nvPr/>
        </p:nvPicPr>
        <p:blipFill>
          <a:blip r:embed="rId4">
            <a:alphaModFix/>
          </a:blip>
          <a:stretch>
            <a:fillRect/>
          </a:stretch>
        </p:blipFill>
        <p:spPr>
          <a:xfrm>
            <a:off x="5246999" y="2244275"/>
            <a:ext cx="3585301" cy="2899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Construction</a:t>
            </a:r>
            <a:endParaRPr/>
          </a:p>
        </p:txBody>
      </p:sp>
      <p:sp>
        <p:nvSpPr>
          <p:cNvPr id="281" name="Google Shape;281;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AVL Tree is constructed by using the same </a:t>
            </a:r>
            <a:r>
              <a:rPr lang="en" sz="2000"/>
              <a:t>process</a:t>
            </a:r>
            <a:r>
              <a:rPr lang="en" sz="2000"/>
              <a:t> as applied to BST.</a:t>
            </a:r>
            <a:endParaRPr sz="2000"/>
          </a:p>
          <a:p>
            <a:pPr indent="-355600" lvl="0" marL="457200" rtl="0" algn="l">
              <a:spcBef>
                <a:spcPts val="0"/>
              </a:spcBef>
              <a:spcAft>
                <a:spcPts val="0"/>
              </a:spcAft>
              <a:buSzPts val="2000"/>
              <a:buChar char="●"/>
            </a:pPr>
            <a:r>
              <a:rPr lang="en" sz="2000"/>
              <a:t>The only thing we need to remember that it follow the property of height balance tree.</a:t>
            </a:r>
            <a:endParaRPr sz="2000"/>
          </a:p>
          <a:p>
            <a:pPr indent="-355600" lvl="0" marL="457200" rtl="0" algn="l">
              <a:spcBef>
                <a:spcPts val="0"/>
              </a:spcBef>
              <a:spcAft>
                <a:spcPts val="0"/>
              </a:spcAft>
              <a:buSzPts val="2000"/>
              <a:buChar char="●"/>
            </a:pPr>
            <a:r>
              <a:rPr lang="en" sz="2000"/>
              <a:t>The balance of each node should be -1,0 or 1.</a:t>
            </a:r>
            <a:endParaRPr sz="2000"/>
          </a:p>
          <a:p>
            <a:pPr indent="-355600" lvl="0" marL="457200" rtl="0" algn="l">
              <a:spcBef>
                <a:spcPts val="0"/>
              </a:spcBef>
              <a:spcAft>
                <a:spcPts val="0"/>
              </a:spcAft>
              <a:buSzPts val="2000"/>
              <a:buChar char="●"/>
            </a:pPr>
            <a:r>
              <a:rPr lang="en" sz="2000"/>
              <a:t>While operation on AVL - like insertion or deletion is performed, the reee becomes unbalanced and violate the property of AVL tree. So, we need to have to apply different rotation on the AVL Tree.</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Construction [Ex]</a:t>
            </a:r>
            <a:endParaRPr/>
          </a:p>
        </p:txBody>
      </p:sp>
      <p:sp>
        <p:nvSpPr>
          <p:cNvPr id="287" name="Google Shape;287;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rPr b="1" lang="en" sz="2000" u="sng"/>
              <a:t>Note:</a:t>
            </a:r>
            <a:br>
              <a:rPr b="1" lang="en" sz="2000" u="sng"/>
            </a:br>
            <a:r>
              <a:rPr lang="en" sz="2000"/>
              <a:t>BF is -1, if the right sub-tree is higher than the left sub-tree [ right heavy]</a:t>
            </a:r>
            <a:br>
              <a:rPr lang="en" sz="2000"/>
            </a:br>
            <a:r>
              <a:rPr lang="en" sz="2000"/>
              <a:t>BF is 1, if the left subtree is higher than the right sub-tree[left heavy]</a:t>
            </a:r>
            <a:br>
              <a:rPr lang="en" sz="2000"/>
            </a:br>
            <a:r>
              <a:rPr lang="en" sz="2000"/>
              <a:t>BF is 0 ie, Both sub-tree are on same height</a:t>
            </a:r>
            <a:endParaRPr sz="2000"/>
          </a:p>
        </p:txBody>
      </p:sp>
      <p:pic>
        <p:nvPicPr>
          <p:cNvPr id="288" name="Google Shape;288;p47"/>
          <p:cNvPicPr preferRelativeResize="0"/>
          <p:nvPr/>
        </p:nvPicPr>
        <p:blipFill>
          <a:blip r:embed="rId3">
            <a:alphaModFix/>
          </a:blip>
          <a:stretch>
            <a:fillRect/>
          </a:stretch>
        </p:blipFill>
        <p:spPr>
          <a:xfrm>
            <a:off x="0" y="1017720"/>
            <a:ext cx="9144000" cy="27544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Rotations</a:t>
            </a:r>
            <a:endParaRPr/>
          </a:p>
        </p:txBody>
      </p:sp>
      <p:sp>
        <p:nvSpPr>
          <p:cNvPr id="294" name="Google Shape;294;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When BST becomes unbalanced, due to node insertion into right subtree, the we perform RR rotation.</a:t>
            </a:r>
            <a:endParaRPr sz="2000"/>
          </a:p>
          <a:p>
            <a:pPr indent="-355600" lvl="0" marL="457200" rtl="0" algn="l">
              <a:spcBef>
                <a:spcPts val="1200"/>
              </a:spcBef>
              <a:spcAft>
                <a:spcPts val="0"/>
              </a:spcAft>
              <a:buSzPts val="2000"/>
              <a:buChar char="●"/>
            </a:pPr>
            <a:r>
              <a:rPr lang="en" sz="2000"/>
              <a:t>RR rotation is an clockwise rotation and applied on the edge below a node having balance factor 2.</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pic>
        <p:nvPicPr>
          <p:cNvPr id="295" name="Google Shape;295;p48"/>
          <p:cNvPicPr preferRelativeResize="0"/>
          <p:nvPr/>
        </p:nvPicPr>
        <p:blipFill>
          <a:blip r:embed="rId3">
            <a:alphaModFix/>
          </a:blip>
          <a:stretch>
            <a:fillRect/>
          </a:stretch>
        </p:blipFill>
        <p:spPr>
          <a:xfrm>
            <a:off x="1007850" y="2811725"/>
            <a:ext cx="5938276" cy="23317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Rotations</a:t>
            </a:r>
            <a:endParaRPr/>
          </a:p>
        </p:txBody>
      </p:sp>
      <p:sp>
        <p:nvSpPr>
          <p:cNvPr id="301" name="Google Shape;301;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When BST becomes unbalanced, due to node insertion into left subtree, the we perform LL rotation.</a:t>
            </a:r>
            <a:endParaRPr sz="2000"/>
          </a:p>
          <a:p>
            <a:pPr indent="-355600" lvl="0" marL="457200" rtl="0" algn="l">
              <a:spcBef>
                <a:spcPts val="1200"/>
              </a:spcBef>
              <a:spcAft>
                <a:spcPts val="0"/>
              </a:spcAft>
              <a:buSzPts val="2000"/>
              <a:buChar char="●"/>
            </a:pPr>
            <a:r>
              <a:rPr lang="en" sz="2000"/>
              <a:t>LL rotation is an anti-clockwise rotation and applied on the edge below a node having balance factor -2.</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pic>
        <p:nvPicPr>
          <p:cNvPr id="302" name="Google Shape;302;p49"/>
          <p:cNvPicPr preferRelativeResize="0"/>
          <p:nvPr/>
        </p:nvPicPr>
        <p:blipFill>
          <a:blip r:embed="rId3">
            <a:alphaModFix/>
          </a:blip>
          <a:stretch>
            <a:fillRect/>
          </a:stretch>
        </p:blipFill>
        <p:spPr>
          <a:xfrm>
            <a:off x="1562525" y="2908350"/>
            <a:ext cx="6018950" cy="2235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Double Rotations</a:t>
            </a:r>
            <a:endParaRPr/>
          </a:p>
        </p:txBody>
      </p:sp>
      <p:sp>
        <p:nvSpPr>
          <p:cNvPr id="308" name="Google Shape;308;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Double rotations are complicated than single rotation and should be applied carefully.</a:t>
            </a:r>
            <a:endParaRPr sz="2000"/>
          </a:p>
          <a:p>
            <a:pPr indent="-355600" lvl="0" marL="457200" rtl="0" algn="l">
              <a:spcBef>
                <a:spcPts val="0"/>
              </a:spcBef>
              <a:spcAft>
                <a:spcPts val="0"/>
              </a:spcAft>
              <a:buSzPts val="2000"/>
              <a:buChar char="●"/>
            </a:pPr>
            <a:r>
              <a:rPr lang="en" sz="2000"/>
              <a:t>LR Rotation = LL Rotation + RR Rotation</a:t>
            </a:r>
            <a:endParaRPr sz="2000"/>
          </a:p>
          <a:p>
            <a:pPr indent="-355600" lvl="0" marL="914400" rtl="0" algn="l">
              <a:spcBef>
                <a:spcPts val="0"/>
              </a:spcBef>
              <a:spcAft>
                <a:spcPts val="0"/>
              </a:spcAft>
              <a:buSzPts val="2000"/>
              <a:buChar char="●"/>
            </a:pPr>
            <a:r>
              <a:rPr lang="en" sz="2000"/>
              <a:t>First LL rotation is performed on </a:t>
            </a:r>
            <a:r>
              <a:rPr b="1" lang="en" sz="2000"/>
              <a:t>subtree</a:t>
            </a:r>
            <a:endParaRPr b="1" sz="2000"/>
          </a:p>
          <a:p>
            <a:pPr indent="-355600" lvl="0" marL="914400" rtl="0" algn="l">
              <a:spcBef>
                <a:spcPts val="0"/>
              </a:spcBef>
              <a:spcAft>
                <a:spcPts val="0"/>
              </a:spcAft>
              <a:buSzPts val="2000"/>
              <a:buChar char="●"/>
            </a:pPr>
            <a:r>
              <a:rPr lang="en" sz="2000"/>
              <a:t>Then RR rotation is performed on </a:t>
            </a:r>
            <a:r>
              <a:rPr b="1" lang="en" sz="2000"/>
              <a:t>full tree,</a:t>
            </a:r>
            <a:endParaRPr b="1" sz="2000"/>
          </a:p>
          <a:p>
            <a:pPr indent="-355600" lvl="0" marL="914400" rtl="0" algn="l">
              <a:spcBef>
                <a:spcPts val="0"/>
              </a:spcBef>
              <a:spcAft>
                <a:spcPts val="0"/>
              </a:spcAft>
              <a:buSzPts val="2000"/>
              <a:buChar char="●"/>
            </a:pPr>
            <a:r>
              <a:rPr b="1" lang="en" sz="2000"/>
              <a:t>Full tree means the first node from the path of inserted node whose balance factor is other than -1, 0 or 1.</a:t>
            </a:r>
            <a:endParaRPr b="1"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Double Rotations[2]</a:t>
            </a:r>
            <a:endParaRPr/>
          </a:p>
        </p:txBody>
      </p:sp>
      <p:sp>
        <p:nvSpPr>
          <p:cNvPr id="314" name="Google Shape;314;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000"/>
          </a:p>
        </p:txBody>
      </p:sp>
      <p:pic>
        <p:nvPicPr>
          <p:cNvPr id="315" name="Google Shape;315;p51"/>
          <p:cNvPicPr preferRelativeResize="0"/>
          <p:nvPr/>
        </p:nvPicPr>
        <p:blipFill>
          <a:blip r:embed="rId3">
            <a:alphaModFix/>
          </a:blip>
          <a:stretch>
            <a:fillRect/>
          </a:stretch>
        </p:blipFill>
        <p:spPr>
          <a:xfrm>
            <a:off x="401208" y="1017726"/>
            <a:ext cx="8510092" cy="41257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Basic Terminologies[2]</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95000"/>
              </a:lnSpc>
              <a:spcBef>
                <a:spcPts val="0"/>
              </a:spcBef>
              <a:spcAft>
                <a:spcPts val="0"/>
              </a:spcAft>
              <a:buSzPts val="1900"/>
              <a:buChar char="●"/>
            </a:pPr>
            <a:r>
              <a:rPr lang="en" sz="1900"/>
              <a:t>Each data item in a tree is called a </a:t>
            </a:r>
            <a:r>
              <a:rPr b="1" lang="en" sz="1900"/>
              <a:t>node</a:t>
            </a:r>
            <a:r>
              <a:rPr lang="en" sz="1900"/>
              <a:t> </a:t>
            </a:r>
            <a:endParaRPr sz="1900"/>
          </a:p>
          <a:p>
            <a:pPr indent="-349250" lvl="0" marL="457200" rtl="0" algn="l">
              <a:lnSpc>
                <a:spcPct val="95000"/>
              </a:lnSpc>
              <a:spcBef>
                <a:spcPts val="0"/>
              </a:spcBef>
              <a:spcAft>
                <a:spcPts val="0"/>
              </a:spcAft>
              <a:buSzPts val="1900"/>
              <a:buChar char="●"/>
            </a:pPr>
            <a:r>
              <a:rPr lang="en" sz="1900"/>
              <a:t>It is the first data item (or node) in the hierarchical arrangement of data items. In the above tree, </a:t>
            </a:r>
            <a:r>
              <a:rPr b="1" lang="en" sz="1900"/>
              <a:t>P is the root item.</a:t>
            </a:r>
            <a:endParaRPr b="1" sz="1900"/>
          </a:p>
          <a:p>
            <a:pPr indent="-349250" lvl="0" marL="457200" rtl="0" algn="l">
              <a:lnSpc>
                <a:spcPct val="95000"/>
              </a:lnSpc>
              <a:spcBef>
                <a:spcPts val="0"/>
              </a:spcBef>
              <a:spcAft>
                <a:spcPts val="0"/>
              </a:spcAft>
              <a:buSzPts val="1900"/>
              <a:buChar char="●"/>
            </a:pPr>
            <a:r>
              <a:rPr b="1" lang="en" sz="1900"/>
              <a:t>The degree of a node </a:t>
            </a:r>
            <a:r>
              <a:rPr lang="en" sz="1900"/>
              <a:t>is the number of children of that node </a:t>
            </a:r>
            <a:endParaRPr sz="1900"/>
          </a:p>
          <a:p>
            <a:pPr indent="-349250" lvl="0" marL="457200" rtl="0" algn="l">
              <a:lnSpc>
                <a:spcPct val="95000"/>
              </a:lnSpc>
              <a:spcBef>
                <a:spcPts val="0"/>
              </a:spcBef>
              <a:spcAft>
                <a:spcPts val="0"/>
              </a:spcAft>
              <a:buSzPts val="1900"/>
              <a:buChar char="●"/>
            </a:pPr>
            <a:r>
              <a:rPr b="1" lang="en" sz="1900"/>
              <a:t>The degree of a tree</a:t>
            </a:r>
            <a:r>
              <a:rPr lang="en" sz="1900"/>
              <a:t> is the maximum degree of nodes in a given tree </a:t>
            </a:r>
            <a:endParaRPr sz="1900"/>
          </a:p>
          <a:p>
            <a:pPr indent="-349250" lvl="0" marL="457200" rtl="0" algn="l">
              <a:lnSpc>
                <a:spcPct val="95000"/>
              </a:lnSpc>
              <a:spcBef>
                <a:spcPts val="0"/>
              </a:spcBef>
              <a:spcAft>
                <a:spcPts val="0"/>
              </a:spcAft>
              <a:buSzPts val="1900"/>
              <a:buChar char="●"/>
            </a:pPr>
            <a:r>
              <a:rPr b="1" lang="en" sz="1900"/>
              <a:t>Path</a:t>
            </a:r>
            <a:r>
              <a:rPr lang="en" sz="1900"/>
              <a:t> is the sequence of consecutive edges from source node to destination node </a:t>
            </a:r>
            <a:endParaRPr sz="1900"/>
          </a:p>
          <a:p>
            <a:pPr indent="-349250" lvl="0" marL="457200" rtl="0" algn="l">
              <a:lnSpc>
                <a:spcPct val="95000"/>
              </a:lnSpc>
              <a:spcBef>
                <a:spcPts val="0"/>
              </a:spcBef>
              <a:spcAft>
                <a:spcPts val="0"/>
              </a:spcAft>
              <a:buSzPts val="1900"/>
              <a:buChar char="●"/>
            </a:pPr>
            <a:r>
              <a:rPr lang="en" sz="1900"/>
              <a:t>The </a:t>
            </a:r>
            <a:r>
              <a:rPr b="1" lang="en" sz="1900"/>
              <a:t>height of a node</a:t>
            </a:r>
            <a:r>
              <a:rPr lang="en" sz="1900"/>
              <a:t> is the max path length from that node to a leaf node </a:t>
            </a:r>
            <a:endParaRPr sz="1900"/>
          </a:p>
          <a:p>
            <a:pPr indent="-349250" lvl="0" marL="457200" rtl="0" algn="l">
              <a:lnSpc>
                <a:spcPct val="95000"/>
              </a:lnSpc>
              <a:spcBef>
                <a:spcPts val="0"/>
              </a:spcBef>
              <a:spcAft>
                <a:spcPts val="0"/>
              </a:spcAft>
              <a:buSzPts val="1900"/>
              <a:buChar char="●"/>
            </a:pPr>
            <a:r>
              <a:rPr b="1" lang="en" sz="1900"/>
              <a:t>The height of a tree</a:t>
            </a:r>
            <a:r>
              <a:rPr lang="en" sz="1900"/>
              <a:t> is the height of the root </a:t>
            </a:r>
            <a:endParaRPr sz="1900"/>
          </a:p>
          <a:p>
            <a:pPr indent="-349250" lvl="0" marL="457200" rtl="0" algn="l">
              <a:lnSpc>
                <a:spcPct val="95000"/>
              </a:lnSpc>
              <a:spcBef>
                <a:spcPts val="0"/>
              </a:spcBef>
              <a:spcAft>
                <a:spcPts val="0"/>
              </a:spcAft>
              <a:buSzPts val="1900"/>
              <a:buChar char="●"/>
            </a:pPr>
            <a:r>
              <a:rPr b="1" lang="en" sz="1900"/>
              <a:t>Depth of a tree</a:t>
            </a:r>
            <a:r>
              <a:rPr lang="en" sz="1900"/>
              <a:t> is the max level of any leaf in the tree </a:t>
            </a:r>
            <a:endParaRPr sz="1900"/>
          </a:p>
          <a:p>
            <a:pPr indent="-349250" lvl="0" marL="457200" rtl="0" algn="l">
              <a:lnSpc>
                <a:spcPct val="95000"/>
              </a:lnSpc>
              <a:spcBef>
                <a:spcPts val="0"/>
              </a:spcBef>
              <a:spcAft>
                <a:spcPts val="0"/>
              </a:spcAft>
              <a:buSzPts val="1900"/>
              <a:buChar char="●"/>
            </a:pPr>
            <a:r>
              <a:rPr b="1" lang="en" sz="1900"/>
              <a:t>Level of a node</a:t>
            </a:r>
            <a:r>
              <a:rPr lang="en" sz="1900"/>
              <a:t> represents the generation of a node. If root node is at level 0, then its next child node is at level 1, its grandchild is at level 2 and so on. </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Double Rotations[3]</a:t>
            </a:r>
            <a:endParaRPr/>
          </a:p>
        </p:txBody>
      </p:sp>
      <p:sp>
        <p:nvSpPr>
          <p:cNvPr id="321" name="Google Shape;321;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000"/>
          </a:p>
        </p:txBody>
      </p:sp>
      <p:pic>
        <p:nvPicPr>
          <p:cNvPr id="322" name="Google Shape;322;p52"/>
          <p:cNvPicPr preferRelativeResize="0"/>
          <p:nvPr/>
        </p:nvPicPr>
        <p:blipFill>
          <a:blip r:embed="rId3">
            <a:alphaModFix/>
          </a:blip>
          <a:stretch>
            <a:fillRect/>
          </a:stretch>
        </p:blipFill>
        <p:spPr>
          <a:xfrm>
            <a:off x="311701" y="1103750"/>
            <a:ext cx="8520601" cy="40397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RL Rotation</a:t>
            </a:r>
            <a:endParaRPr/>
          </a:p>
        </p:txBody>
      </p:sp>
      <p:sp>
        <p:nvSpPr>
          <p:cNvPr id="328" name="Google Shape;328;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RL Rotation = RR Rotation + LL Rotation</a:t>
            </a:r>
            <a:endParaRPr sz="2000"/>
          </a:p>
          <a:p>
            <a:pPr indent="-355600" lvl="0" marL="914400" rtl="0" algn="l">
              <a:spcBef>
                <a:spcPts val="0"/>
              </a:spcBef>
              <a:spcAft>
                <a:spcPts val="0"/>
              </a:spcAft>
              <a:buSzPts val="2000"/>
              <a:buChar char="●"/>
            </a:pPr>
            <a:r>
              <a:rPr lang="en" sz="2000"/>
              <a:t>First RR rotation is performed on </a:t>
            </a:r>
            <a:r>
              <a:rPr b="1" lang="en" sz="2000"/>
              <a:t>subtree</a:t>
            </a:r>
            <a:endParaRPr b="1" sz="2000"/>
          </a:p>
          <a:p>
            <a:pPr indent="-355600" lvl="0" marL="914400" rtl="0" algn="l">
              <a:spcBef>
                <a:spcPts val="0"/>
              </a:spcBef>
              <a:spcAft>
                <a:spcPts val="0"/>
              </a:spcAft>
              <a:buSzPts val="2000"/>
              <a:buChar char="●"/>
            </a:pPr>
            <a:r>
              <a:rPr lang="en" sz="2000"/>
              <a:t>Then LL rotation is performed on </a:t>
            </a:r>
            <a:r>
              <a:rPr b="1" lang="en" sz="2000"/>
              <a:t>full tree,</a:t>
            </a:r>
            <a:endParaRPr b="1" sz="2000"/>
          </a:p>
          <a:p>
            <a:pPr indent="-355600" lvl="0" marL="914400" rtl="0" algn="l">
              <a:spcBef>
                <a:spcPts val="0"/>
              </a:spcBef>
              <a:spcAft>
                <a:spcPts val="0"/>
              </a:spcAft>
              <a:buSzPts val="2000"/>
              <a:buChar char="●"/>
            </a:pPr>
            <a:r>
              <a:rPr b="1" lang="en" sz="2000"/>
              <a:t>Full tree means the first node from the path of inserted node whose balance factor is other than -1, 0 or 1.</a:t>
            </a:r>
            <a:endParaRPr b="1" sz="2000"/>
          </a:p>
          <a:p>
            <a:pPr indent="0" lvl="0" marL="0" rtl="0" algn="l">
              <a:spcBef>
                <a:spcPts val="1200"/>
              </a:spcBef>
              <a:spcAft>
                <a:spcPts val="0"/>
              </a:spcAft>
              <a:buNone/>
            </a:pPr>
            <a:r>
              <a:t/>
            </a:r>
            <a:endParaRPr sz="2000"/>
          </a:p>
          <a:p>
            <a:pPr indent="0" lvl="0" marL="0" rtl="0" algn="l">
              <a:spcBef>
                <a:spcPts val="1200"/>
              </a:spcBef>
              <a:spcAft>
                <a:spcPts val="1200"/>
              </a:spcAft>
              <a:buNone/>
            </a:pPr>
            <a:r>
              <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RL Rotation[2]</a:t>
            </a:r>
            <a:endParaRPr/>
          </a:p>
        </p:txBody>
      </p:sp>
      <p:sp>
        <p:nvSpPr>
          <p:cNvPr id="334" name="Google Shape;33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000"/>
          </a:p>
        </p:txBody>
      </p:sp>
      <p:pic>
        <p:nvPicPr>
          <p:cNvPr id="335" name="Google Shape;335;p54"/>
          <p:cNvPicPr preferRelativeResize="0"/>
          <p:nvPr/>
        </p:nvPicPr>
        <p:blipFill>
          <a:blip r:embed="rId3">
            <a:alphaModFix/>
          </a:blip>
          <a:stretch>
            <a:fillRect/>
          </a:stretch>
        </p:blipFill>
        <p:spPr>
          <a:xfrm>
            <a:off x="311700" y="1152475"/>
            <a:ext cx="8520601" cy="40054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AVL Tree - RL Rotation[3]</a:t>
            </a:r>
            <a:endParaRPr/>
          </a:p>
        </p:txBody>
      </p:sp>
      <p:sp>
        <p:nvSpPr>
          <p:cNvPr id="341" name="Google Shape;341;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000"/>
          </a:p>
        </p:txBody>
      </p:sp>
      <p:pic>
        <p:nvPicPr>
          <p:cNvPr id="342" name="Google Shape;342;p55"/>
          <p:cNvPicPr preferRelativeResize="0"/>
          <p:nvPr/>
        </p:nvPicPr>
        <p:blipFill>
          <a:blip r:embed="rId3">
            <a:alphaModFix/>
          </a:blip>
          <a:stretch>
            <a:fillRect/>
          </a:stretch>
        </p:blipFill>
        <p:spPr>
          <a:xfrm>
            <a:off x="135750" y="1017725"/>
            <a:ext cx="8762249" cy="41555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 Tree - AVL Tree Construction</a:t>
            </a:r>
            <a:endParaRPr/>
          </a:p>
        </p:txBody>
      </p:sp>
      <p:sp>
        <p:nvSpPr>
          <p:cNvPr id="348" name="Google Shape;348;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Insert the new element into the tree using Binary Search Tree insertion logic.</a:t>
            </a:r>
            <a:endParaRPr sz="2000"/>
          </a:p>
          <a:p>
            <a:pPr indent="-355600" lvl="0" marL="457200" rtl="0" algn="l">
              <a:spcBef>
                <a:spcPts val="0"/>
              </a:spcBef>
              <a:spcAft>
                <a:spcPts val="0"/>
              </a:spcAft>
              <a:buSzPts val="2000"/>
              <a:buAutoNum type="arabicPeriod"/>
            </a:pPr>
            <a:r>
              <a:rPr lang="en" sz="2000"/>
              <a:t>After insertion, check the Balance Factor of every node.</a:t>
            </a:r>
            <a:endParaRPr sz="2000"/>
          </a:p>
          <a:p>
            <a:pPr indent="-355600" lvl="0" marL="457200" rtl="0" algn="l">
              <a:spcBef>
                <a:spcPts val="0"/>
              </a:spcBef>
              <a:spcAft>
                <a:spcPts val="0"/>
              </a:spcAft>
              <a:buSzPts val="2000"/>
              <a:buAutoNum type="arabicPeriod"/>
            </a:pPr>
            <a:r>
              <a:rPr lang="en" sz="2000"/>
              <a:t>If the Balance Factor of every node is 0, 1 or -1, then go for next operation.</a:t>
            </a:r>
            <a:endParaRPr sz="2000"/>
          </a:p>
          <a:p>
            <a:pPr indent="-355600" lvl="0" marL="457200" rtl="0" algn="l">
              <a:spcBef>
                <a:spcPts val="0"/>
              </a:spcBef>
              <a:spcAft>
                <a:spcPts val="0"/>
              </a:spcAft>
              <a:buSzPts val="2000"/>
              <a:buAutoNum type="arabicPeriod"/>
            </a:pPr>
            <a:r>
              <a:rPr lang="en" sz="2000"/>
              <a:t>If the balance factor of any node is other than 0,1 or -1 then that tree is said to be imbalanced. In this case, perform suitable Rotation to make it balanced and go for next operation.</a:t>
            </a:r>
            <a:endParaRPr sz="2000"/>
          </a:p>
          <a:p>
            <a:pPr indent="0" lvl="0" marL="0" rtl="0" algn="l">
              <a:spcBef>
                <a:spcPts val="1200"/>
              </a:spcBef>
              <a:spcAft>
                <a:spcPts val="1200"/>
              </a:spcAft>
              <a:buNone/>
            </a:pPr>
            <a:r>
              <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 Tree - AVL Tree Construction[2]</a:t>
            </a:r>
            <a:endParaRPr/>
          </a:p>
        </p:txBody>
      </p:sp>
      <p:sp>
        <p:nvSpPr>
          <p:cNvPr id="354" name="Google Shape;354;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IF BF(node) = +2 and BF(node-&gt;left) = +1, perform RR rotation.</a:t>
            </a:r>
            <a:endParaRPr sz="2200"/>
          </a:p>
          <a:p>
            <a:pPr indent="-368300" lvl="0" marL="457200" rtl="0" algn="l">
              <a:spcBef>
                <a:spcPts val="0"/>
              </a:spcBef>
              <a:spcAft>
                <a:spcPts val="0"/>
              </a:spcAft>
              <a:buSzPts val="2200"/>
              <a:buChar char="●"/>
            </a:pPr>
            <a:r>
              <a:rPr lang="en" sz="2200"/>
              <a:t>IF BF(node) = -2 and BF(node-&gt;right) = -1, perform LL rotation.</a:t>
            </a:r>
            <a:endParaRPr sz="2200"/>
          </a:p>
          <a:p>
            <a:pPr indent="-368300" lvl="0" marL="457200" rtl="0" algn="l">
              <a:spcBef>
                <a:spcPts val="0"/>
              </a:spcBef>
              <a:spcAft>
                <a:spcPts val="0"/>
              </a:spcAft>
              <a:buSzPts val="2200"/>
              <a:buChar char="●"/>
            </a:pPr>
            <a:r>
              <a:rPr lang="en" sz="2200"/>
              <a:t>IF BF(node) = -2 and BF(node-&gt;right) = +1, perform RL rotation.</a:t>
            </a:r>
            <a:endParaRPr sz="2200"/>
          </a:p>
          <a:p>
            <a:pPr indent="-368300" lvl="0" marL="457200" rtl="0" algn="l">
              <a:spcBef>
                <a:spcPts val="0"/>
              </a:spcBef>
              <a:spcAft>
                <a:spcPts val="0"/>
              </a:spcAft>
              <a:buSzPts val="2200"/>
              <a:buChar char="●"/>
            </a:pPr>
            <a:r>
              <a:rPr lang="en" sz="2200"/>
              <a:t>IF BF(node) = +2 and BF(node-&gt;left) = -1, perform LR rotation.</a:t>
            </a:r>
            <a:endParaRPr sz="22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 Tree - AVL Tree Construction[3]</a:t>
            </a:r>
            <a:endParaRPr/>
          </a:p>
        </p:txBody>
      </p:sp>
      <p:sp>
        <p:nvSpPr>
          <p:cNvPr id="360" name="Google Shape;360;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200"/>
          </a:p>
        </p:txBody>
      </p:sp>
      <p:pic>
        <p:nvPicPr>
          <p:cNvPr id="361" name="Google Shape;361;p58"/>
          <p:cNvPicPr preferRelativeResize="0"/>
          <p:nvPr/>
        </p:nvPicPr>
        <p:blipFill>
          <a:blip r:embed="rId3">
            <a:alphaModFix/>
          </a:blip>
          <a:stretch>
            <a:fillRect/>
          </a:stretch>
        </p:blipFill>
        <p:spPr>
          <a:xfrm>
            <a:off x="0" y="947750"/>
            <a:ext cx="9143999" cy="41957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 Tree - AVL Tree Construction[4]</a:t>
            </a:r>
            <a:endParaRPr/>
          </a:p>
        </p:txBody>
      </p:sp>
      <p:sp>
        <p:nvSpPr>
          <p:cNvPr id="367" name="Google Shape;367;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200"/>
          </a:p>
        </p:txBody>
      </p:sp>
      <p:pic>
        <p:nvPicPr>
          <p:cNvPr id="368" name="Google Shape;368;p59"/>
          <p:cNvPicPr preferRelativeResize="0"/>
          <p:nvPr/>
        </p:nvPicPr>
        <p:blipFill>
          <a:blip r:embed="rId3">
            <a:alphaModFix/>
          </a:blip>
          <a:stretch>
            <a:fillRect/>
          </a:stretch>
        </p:blipFill>
        <p:spPr>
          <a:xfrm>
            <a:off x="311696" y="1017725"/>
            <a:ext cx="8520600" cy="41257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 Tree - AVL Tree Construction[5]</a:t>
            </a:r>
            <a:endParaRPr/>
          </a:p>
        </p:txBody>
      </p:sp>
      <p:sp>
        <p:nvSpPr>
          <p:cNvPr id="374" name="Google Shape;374;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200"/>
          </a:p>
        </p:txBody>
      </p:sp>
      <p:pic>
        <p:nvPicPr>
          <p:cNvPr id="375" name="Google Shape;375;p60"/>
          <p:cNvPicPr preferRelativeResize="0"/>
          <p:nvPr/>
        </p:nvPicPr>
        <p:blipFill>
          <a:blip r:embed="rId3">
            <a:alphaModFix/>
          </a:blip>
          <a:stretch>
            <a:fillRect/>
          </a:stretch>
        </p:blipFill>
        <p:spPr>
          <a:xfrm>
            <a:off x="0" y="1152465"/>
            <a:ext cx="9143999" cy="327741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 Tree - AVL Tree Construction[6]</a:t>
            </a:r>
            <a:endParaRPr/>
          </a:p>
        </p:txBody>
      </p:sp>
      <p:sp>
        <p:nvSpPr>
          <p:cNvPr id="381" name="Google Shape;381;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200"/>
          </a:p>
        </p:txBody>
      </p:sp>
      <p:pic>
        <p:nvPicPr>
          <p:cNvPr id="382" name="Google Shape;382;p61"/>
          <p:cNvPicPr preferRelativeResize="0"/>
          <p:nvPr/>
        </p:nvPicPr>
        <p:blipFill>
          <a:blip r:embed="rId3">
            <a:alphaModFix/>
          </a:blip>
          <a:stretch>
            <a:fillRect/>
          </a:stretch>
        </p:blipFill>
        <p:spPr>
          <a:xfrm>
            <a:off x="0" y="1039644"/>
            <a:ext cx="9143999" cy="30642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7"/>
          <p:cNvPicPr preferRelativeResize="0"/>
          <p:nvPr/>
        </p:nvPicPr>
        <p:blipFill>
          <a:blip r:embed="rId3">
            <a:alphaModFix/>
          </a:blip>
          <a:stretch>
            <a:fillRect/>
          </a:stretch>
        </p:blipFill>
        <p:spPr>
          <a:xfrm>
            <a:off x="2110199" y="1152475"/>
            <a:ext cx="6922627" cy="39910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Balance Tree - AVL Tree Construction[7]</a:t>
            </a:r>
            <a:endParaRPr/>
          </a:p>
        </p:txBody>
      </p:sp>
      <p:sp>
        <p:nvSpPr>
          <p:cNvPr id="388" name="Google Shape;388;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2200"/>
          </a:p>
        </p:txBody>
      </p:sp>
      <p:pic>
        <p:nvPicPr>
          <p:cNvPr id="389" name="Google Shape;389;p62"/>
          <p:cNvPicPr preferRelativeResize="0"/>
          <p:nvPr/>
        </p:nvPicPr>
        <p:blipFill>
          <a:blip r:embed="rId3">
            <a:alphaModFix/>
          </a:blip>
          <a:stretch>
            <a:fillRect/>
          </a:stretch>
        </p:blipFill>
        <p:spPr>
          <a:xfrm>
            <a:off x="939068" y="1152475"/>
            <a:ext cx="6857832" cy="3991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B-Tree</a:t>
            </a:r>
            <a:endParaRPr/>
          </a:p>
        </p:txBody>
      </p:sp>
      <p:sp>
        <p:nvSpPr>
          <p:cNvPr id="395" name="Google Shape;395;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4805" lvl="0" marL="457200" rtl="0" algn="l">
              <a:lnSpc>
                <a:spcPct val="95000"/>
              </a:lnSpc>
              <a:spcBef>
                <a:spcPts val="0"/>
              </a:spcBef>
              <a:spcAft>
                <a:spcPts val="0"/>
              </a:spcAft>
              <a:buSzPts val="1830"/>
              <a:buChar char="●"/>
            </a:pPr>
            <a:r>
              <a:rPr lang="en" sz="1829"/>
              <a:t>B-Tree was developed in the year 1972 by Bayer and McCreight with the name </a:t>
            </a:r>
            <a:r>
              <a:rPr b="1" lang="en" sz="1829"/>
              <a:t>Height Balanced m-way Search Tree</a:t>
            </a:r>
            <a:r>
              <a:rPr lang="en" sz="1829"/>
              <a:t>. </a:t>
            </a:r>
            <a:endParaRPr sz="1829"/>
          </a:p>
          <a:p>
            <a:pPr indent="-344805" lvl="0" marL="457200" rtl="0" algn="l">
              <a:lnSpc>
                <a:spcPct val="95000"/>
              </a:lnSpc>
              <a:spcBef>
                <a:spcPts val="0"/>
              </a:spcBef>
              <a:spcAft>
                <a:spcPts val="0"/>
              </a:spcAft>
              <a:buSzPts val="1830"/>
              <a:buChar char="●"/>
            </a:pPr>
            <a:r>
              <a:rPr lang="en" sz="1829"/>
              <a:t>Later it was named as B-Tree. </a:t>
            </a:r>
            <a:endParaRPr sz="1829"/>
          </a:p>
          <a:p>
            <a:pPr indent="-344805" lvl="0" marL="457200" rtl="0" algn="l">
              <a:lnSpc>
                <a:spcPct val="95000"/>
              </a:lnSpc>
              <a:spcBef>
                <a:spcPts val="0"/>
              </a:spcBef>
              <a:spcAft>
                <a:spcPts val="0"/>
              </a:spcAft>
              <a:buSzPts val="1830"/>
              <a:buChar char="●"/>
            </a:pPr>
            <a:r>
              <a:rPr lang="en" sz="1829"/>
              <a:t>B-Tree is a self-balanced search tree in which every node contains multiple keys and can have more than two children. </a:t>
            </a:r>
            <a:endParaRPr sz="1829"/>
          </a:p>
          <a:p>
            <a:pPr indent="-344805" lvl="0" marL="457200" rtl="0" algn="l">
              <a:lnSpc>
                <a:spcPct val="95000"/>
              </a:lnSpc>
              <a:spcBef>
                <a:spcPts val="0"/>
              </a:spcBef>
              <a:spcAft>
                <a:spcPts val="0"/>
              </a:spcAft>
              <a:buSzPts val="1830"/>
              <a:buChar char="●"/>
            </a:pPr>
            <a:r>
              <a:rPr lang="en" sz="1829"/>
              <a:t>Here, the number of keys in a node and number of children for a node depends on the order of B-Tree. </a:t>
            </a:r>
            <a:endParaRPr sz="1829"/>
          </a:p>
          <a:p>
            <a:pPr indent="-344805" lvl="0" marL="457200" rtl="0" algn="l">
              <a:lnSpc>
                <a:spcPct val="95000"/>
              </a:lnSpc>
              <a:spcBef>
                <a:spcPts val="0"/>
              </a:spcBef>
              <a:spcAft>
                <a:spcPts val="0"/>
              </a:spcAft>
              <a:buSzPts val="1830"/>
              <a:buChar char="●"/>
            </a:pPr>
            <a:r>
              <a:rPr lang="en" sz="1829"/>
              <a:t>Every B-Tree has an order </a:t>
            </a:r>
            <a:r>
              <a:rPr b="1" lang="en" sz="1829"/>
              <a:t>m</a:t>
            </a:r>
            <a:r>
              <a:rPr lang="en" sz="1829"/>
              <a:t>. </a:t>
            </a:r>
            <a:endParaRPr sz="1829"/>
          </a:p>
          <a:p>
            <a:pPr indent="-344805" lvl="0" marL="457200" rtl="0" algn="l">
              <a:lnSpc>
                <a:spcPct val="95000"/>
              </a:lnSpc>
              <a:spcBef>
                <a:spcPts val="0"/>
              </a:spcBef>
              <a:spcAft>
                <a:spcPts val="0"/>
              </a:spcAft>
              <a:buSzPts val="1830"/>
              <a:buChar char="●"/>
            </a:pPr>
            <a:r>
              <a:rPr lang="en" sz="1829"/>
              <a:t>B-Tree of Order m has the following properties:</a:t>
            </a:r>
            <a:endParaRPr sz="1829"/>
          </a:p>
          <a:p>
            <a:pPr indent="-323215" lvl="1" marL="914400" rtl="0" algn="l">
              <a:lnSpc>
                <a:spcPct val="95000"/>
              </a:lnSpc>
              <a:spcBef>
                <a:spcPts val="0"/>
              </a:spcBef>
              <a:spcAft>
                <a:spcPts val="0"/>
              </a:spcAft>
              <a:buSzPts val="1490"/>
              <a:buChar char="○"/>
            </a:pPr>
            <a:r>
              <a:rPr lang="en" sz="1490"/>
              <a:t>All leaf nodes must be at same level. </a:t>
            </a:r>
            <a:endParaRPr sz="1490"/>
          </a:p>
          <a:p>
            <a:pPr indent="-323215" lvl="1" marL="914400" rtl="0" algn="l">
              <a:lnSpc>
                <a:spcPct val="95000"/>
              </a:lnSpc>
              <a:spcBef>
                <a:spcPts val="0"/>
              </a:spcBef>
              <a:spcAft>
                <a:spcPts val="0"/>
              </a:spcAft>
              <a:buSzPts val="1490"/>
              <a:buChar char="○"/>
            </a:pPr>
            <a:r>
              <a:rPr lang="en" sz="1490"/>
              <a:t>All nodes except root must have at least [m/2]-1 keys and maximum of m-1 keys. </a:t>
            </a:r>
            <a:endParaRPr sz="1490"/>
          </a:p>
          <a:p>
            <a:pPr indent="-323215" lvl="1" marL="914400" rtl="0" algn="l">
              <a:lnSpc>
                <a:spcPct val="95000"/>
              </a:lnSpc>
              <a:spcBef>
                <a:spcPts val="0"/>
              </a:spcBef>
              <a:spcAft>
                <a:spcPts val="0"/>
              </a:spcAft>
              <a:buSzPts val="1490"/>
              <a:buChar char="○"/>
            </a:pPr>
            <a:r>
              <a:rPr lang="en" sz="1490"/>
              <a:t>All non leaf nodes except root (i.e. all internal nodes) must have at least m/2 children. </a:t>
            </a:r>
            <a:endParaRPr sz="1490"/>
          </a:p>
          <a:p>
            <a:pPr indent="-323215" lvl="1" marL="914400" rtl="0" algn="l">
              <a:lnSpc>
                <a:spcPct val="95000"/>
              </a:lnSpc>
              <a:spcBef>
                <a:spcPts val="0"/>
              </a:spcBef>
              <a:spcAft>
                <a:spcPts val="0"/>
              </a:spcAft>
              <a:buSzPts val="1490"/>
              <a:buChar char="○"/>
            </a:pPr>
            <a:r>
              <a:rPr lang="en" sz="1490"/>
              <a:t>If the root node is a non leaf node, then it must have at least 2 children. </a:t>
            </a:r>
            <a:endParaRPr sz="1490"/>
          </a:p>
          <a:p>
            <a:pPr indent="-323215" lvl="1" marL="914400" rtl="0" algn="l">
              <a:lnSpc>
                <a:spcPct val="95000"/>
              </a:lnSpc>
              <a:spcBef>
                <a:spcPts val="0"/>
              </a:spcBef>
              <a:spcAft>
                <a:spcPts val="0"/>
              </a:spcAft>
              <a:buSzPts val="1490"/>
              <a:buChar char="○"/>
            </a:pPr>
            <a:r>
              <a:rPr lang="en" sz="1490"/>
              <a:t>A non leaf node with n-1 keys must have n number of children. </a:t>
            </a:r>
            <a:endParaRPr sz="1490"/>
          </a:p>
          <a:p>
            <a:pPr indent="-323215" lvl="1" marL="914400" rtl="0" algn="l">
              <a:lnSpc>
                <a:spcPct val="95000"/>
              </a:lnSpc>
              <a:spcBef>
                <a:spcPts val="0"/>
              </a:spcBef>
              <a:spcAft>
                <a:spcPts val="0"/>
              </a:spcAft>
              <a:buSzPts val="1490"/>
              <a:buChar char="○"/>
            </a:pPr>
            <a:r>
              <a:rPr lang="en" sz="1490"/>
              <a:t>All the key values in a node must be in Ascending Order </a:t>
            </a:r>
            <a:endParaRPr sz="149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B-Tree[2]</a:t>
            </a:r>
            <a:endParaRPr/>
          </a:p>
        </p:txBody>
      </p:sp>
      <p:sp>
        <p:nvSpPr>
          <p:cNvPr id="401" name="Google Shape;401;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829"/>
              <a:t>=&gt;Construct a B-Tree of order 4 with the following values: [1,6,8,2,9,12,15,7,18,3,4,20]</a:t>
            </a:r>
            <a:endParaRPr sz="1829"/>
          </a:p>
          <a:p>
            <a:pPr indent="0" lvl="0" marL="0" rtl="0" algn="l">
              <a:lnSpc>
                <a:spcPct val="95000"/>
              </a:lnSpc>
              <a:spcBef>
                <a:spcPts val="1200"/>
              </a:spcBef>
              <a:spcAft>
                <a:spcPts val="1200"/>
              </a:spcAft>
              <a:buNone/>
            </a:pPr>
            <a:r>
              <a:t/>
            </a:r>
            <a:endParaRPr sz="1829"/>
          </a:p>
        </p:txBody>
      </p:sp>
      <p:pic>
        <p:nvPicPr>
          <p:cNvPr id="402" name="Google Shape;402;p64"/>
          <p:cNvPicPr preferRelativeResize="0"/>
          <p:nvPr/>
        </p:nvPicPr>
        <p:blipFill>
          <a:blip r:embed="rId3">
            <a:alphaModFix/>
          </a:blip>
          <a:stretch>
            <a:fillRect/>
          </a:stretch>
        </p:blipFill>
        <p:spPr>
          <a:xfrm>
            <a:off x="3536249" y="1618400"/>
            <a:ext cx="5549474" cy="35250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B-Tree[3]</a:t>
            </a:r>
            <a:endParaRPr/>
          </a:p>
        </p:txBody>
      </p:sp>
      <p:sp>
        <p:nvSpPr>
          <p:cNvPr id="408" name="Google Shape;408;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829"/>
              <a:t>=&gt;Construct a B-Tree of order 4 with the following values: [1,6,8,2,9,12,15,7,18,3,4,20]</a:t>
            </a:r>
            <a:endParaRPr sz="1829"/>
          </a:p>
          <a:p>
            <a:pPr indent="0" lvl="0" marL="0" rtl="0" algn="l">
              <a:lnSpc>
                <a:spcPct val="95000"/>
              </a:lnSpc>
              <a:spcBef>
                <a:spcPts val="1200"/>
              </a:spcBef>
              <a:spcAft>
                <a:spcPts val="0"/>
              </a:spcAft>
              <a:buNone/>
            </a:pPr>
            <a:r>
              <a:t/>
            </a:r>
            <a:endParaRPr sz="1829"/>
          </a:p>
          <a:p>
            <a:pPr indent="0" lvl="0" marL="0" rtl="0" algn="l">
              <a:lnSpc>
                <a:spcPct val="95000"/>
              </a:lnSpc>
              <a:spcBef>
                <a:spcPts val="1200"/>
              </a:spcBef>
              <a:spcAft>
                <a:spcPts val="0"/>
              </a:spcAft>
              <a:buNone/>
            </a:pPr>
            <a:r>
              <a:rPr lang="en" sz="1829"/>
              <a:t>Now Add 3,4 &amp; 20</a:t>
            </a:r>
            <a:br>
              <a:rPr lang="en" sz="1829"/>
            </a:br>
            <a:r>
              <a:rPr lang="en" sz="1829"/>
              <a:t>t</a:t>
            </a:r>
            <a:r>
              <a:rPr lang="en" sz="1829"/>
              <a:t>o obtain final B-Tree</a:t>
            </a:r>
            <a:endParaRPr sz="1829"/>
          </a:p>
          <a:p>
            <a:pPr indent="0" lvl="0" marL="0" rtl="0" algn="l">
              <a:lnSpc>
                <a:spcPct val="95000"/>
              </a:lnSpc>
              <a:spcBef>
                <a:spcPts val="1200"/>
              </a:spcBef>
              <a:spcAft>
                <a:spcPts val="1200"/>
              </a:spcAft>
              <a:buNone/>
            </a:pPr>
            <a:r>
              <a:t/>
            </a:r>
            <a:endParaRPr sz="1829"/>
          </a:p>
        </p:txBody>
      </p:sp>
      <p:pic>
        <p:nvPicPr>
          <p:cNvPr id="409" name="Google Shape;409;p65"/>
          <p:cNvPicPr preferRelativeResize="0"/>
          <p:nvPr/>
        </p:nvPicPr>
        <p:blipFill>
          <a:blip r:embed="rId3">
            <a:alphaModFix/>
          </a:blip>
          <a:stretch>
            <a:fillRect/>
          </a:stretch>
        </p:blipFill>
        <p:spPr>
          <a:xfrm>
            <a:off x="3281075" y="1671100"/>
            <a:ext cx="5862926" cy="3509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Tree Applications</a:t>
            </a:r>
            <a:endParaRPr/>
          </a:p>
        </p:txBody>
      </p:sp>
      <p:sp>
        <p:nvSpPr>
          <p:cNvPr id="415" name="Google Shape;415;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Tree has varieties of applications in the field of computer science and mathematics.</a:t>
            </a:r>
            <a:endParaRPr/>
          </a:p>
          <a:p>
            <a:pPr indent="-342900" lvl="0" marL="457200" rtl="0" algn="l">
              <a:spcBef>
                <a:spcPts val="0"/>
              </a:spcBef>
              <a:spcAft>
                <a:spcPts val="0"/>
              </a:spcAft>
              <a:buSzPts val="1800"/>
              <a:buChar char="●"/>
            </a:pPr>
            <a:r>
              <a:rPr lang="en"/>
              <a:t>Some most common applications of Tree include:</a:t>
            </a:r>
            <a:endParaRPr/>
          </a:p>
          <a:p>
            <a:pPr indent="-317500" lvl="1" marL="914400" rtl="0" algn="l">
              <a:spcBef>
                <a:spcPts val="0"/>
              </a:spcBef>
              <a:spcAft>
                <a:spcPts val="0"/>
              </a:spcAft>
              <a:buSzPts val="1400"/>
              <a:buChar char="○"/>
            </a:pPr>
            <a:r>
              <a:rPr lang="en"/>
              <a:t>Expression Tree</a:t>
            </a:r>
            <a:endParaRPr/>
          </a:p>
          <a:p>
            <a:pPr indent="-317500" lvl="1" marL="914400" rtl="0" algn="l">
              <a:spcBef>
                <a:spcPts val="0"/>
              </a:spcBef>
              <a:spcAft>
                <a:spcPts val="0"/>
              </a:spcAft>
              <a:buSzPts val="1400"/>
              <a:buChar char="○"/>
            </a:pPr>
            <a:r>
              <a:rPr lang="en"/>
              <a:t>Game Tree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 Tree</a:t>
            </a:r>
            <a:endParaRPr/>
          </a:p>
        </p:txBody>
      </p:sp>
      <p:sp>
        <p:nvSpPr>
          <p:cNvPr id="421" name="Google Shape;421;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binary tree in which the operators are stored in the interior nodes and the operands are stored in the </a:t>
            </a:r>
            <a:r>
              <a:rPr lang="en"/>
              <a:t>leaves</a:t>
            </a:r>
            <a:r>
              <a:rPr lang="en"/>
              <a:t>.</a:t>
            </a:r>
            <a:endParaRPr/>
          </a:p>
          <a:p>
            <a:pPr indent="-342900" lvl="0" marL="457200" rtl="0" algn="l">
              <a:spcBef>
                <a:spcPts val="0"/>
              </a:spcBef>
              <a:spcAft>
                <a:spcPts val="0"/>
              </a:spcAft>
              <a:buSzPts val="1800"/>
              <a:buChar char="●"/>
            </a:pPr>
            <a:r>
              <a:rPr lang="en"/>
              <a:t>Used to evaluate an expression.</a:t>
            </a:r>
            <a:endParaRPr/>
          </a:p>
          <a:p>
            <a:pPr indent="-342900" lvl="0" marL="457200" rtl="0" algn="l">
              <a:spcBef>
                <a:spcPts val="0"/>
              </a:spcBef>
              <a:spcAft>
                <a:spcPts val="0"/>
              </a:spcAft>
              <a:buSzPts val="1800"/>
              <a:buChar char="●"/>
            </a:pPr>
            <a:r>
              <a:rPr lang="en"/>
              <a:t>Used to convert an infix expression to either prefix or postfix notations.</a:t>
            </a:r>
            <a:endParaRPr/>
          </a:p>
          <a:p>
            <a:pPr indent="-342900" lvl="0" marL="457200" rtl="0" algn="l">
              <a:spcBef>
                <a:spcPts val="0"/>
              </a:spcBef>
              <a:spcAft>
                <a:spcPts val="0"/>
              </a:spcAft>
              <a:buSzPts val="1800"/>
              <a:buChar char="●"/>
            </a:pPr>
            <a:r>
              <a:rPr lang="en"/>
              <a:t>Expression tree structure is based on the order in which the operators are evaluated.</a:t>
            </a:r>
            <a:endParaRPr/>
          </a:p>
          <a:p>
            <a:pPr indent="-342900" lvl="0" marL="457200" rtl="0" algn="l">
              <a:spcBef>
                <a:spcPts val="0"/>
              </a:spcBef>
              <a:spcAft>
                <a:spcPts val="0"/>
              </a:spcAft>
              <a:buSzPts val="1800"/>
              <a:buChar char="●"/>
            </a:pPr>
            <a:r>
              <a:rPr lang="en"/>
              <a:t>Operators in lower-level nodes are evaluated first.</a:t>
            </a:r>
            <a:endParaRPr/>
          </a:p>
          <a:p>
            <a:pPr indent="-342900" lvl="0" marL="457200" rtl="0" algn="l">
              <a:spcBef>
                <a:spcPts val="0"/>
              </a:spcBef>
              <a:spcAft>
                <a:spcPts val="0"/>
              </a:spcAft>
              <a:buSzPts val="1800"/>
              <a:buChar char="●"/>
            </a:pPr>
            <a:r>
              <a:rPr lang="en"/>
              <a:t>The last </a:t>
            </a:r>
            <a:r>
              <a:rPr lang="en"/>
              <a:t>operator</a:t>
            </a:r>
            <a:r>
              <a:rPr lang="en"/>
              <a:t> evaluated is in the root node.</a:t>
            </a:r>
            <a:endParaRPr/>
          </a:p>
        </p:txBody>
      </p:sp>
      <p:pic>
        <p:nvPicPr>
          <p:cNvPr id="422" name="Google Shape;422;p67"/>
          <p:cNvPicPr preferRelativeResize="0"/>
          <p:nvPr/>
        </p:nvPicPr>
        <p:blipFill>
          <a:blip r:embed="rId3">
            <a:alphaModFix/>
          </a:blip>
          <a:stretch>
            <a:fillRect/>
          </a:stretch>
        </p:blipFill>
        <p:spPr>
          <a:xfrm>
            <a:off x="910550" y="3754775"/>
            <a:ext cx="4711725" cy="1388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Expression Tree[2]</a:t>
            </a:r>
            <a:endParaRPr/>
          </a:p>
        </p:txBody>
      </p:sp>
      <p:sp>
        <p:nvSpPr>
          <p:cNvPr id="428" name="Google Shape;428;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Construct the expression into expression tree:</a:t>
            </a:r>
            <a:endParaRPr/>
          </a:p>
          <a:p>
            <a:pPr indent="0" lvl="0" marL="0" rtl="0" algn="l">
              <a:spcBef>
                <a:spcPts val="1200"/>
              </a:spcBef>
              <a:spcAft>
                <a:spcPts val="1200"/>
              </a:spcAft>
              <a:buNone/>
            </a:pPr>
            <a:r>
              <a:rPr lang="en"/>
              <a:t>(A+B)*C-D$(E+F)</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Tree</a:t>
            </a:r>
            <a:endParaRPr/>
          </a:p>
        </p:txBody>
      </p:sp>
      <p:sp>
        <p:nvSpPr>
          <p:cNvPr id="434" name="Google Shape;434;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Game tree is a graph representing all possible game states within such a game. </a:t>
            </a:r>
            <a:endParaRPr/>
          </a:p>
          <a:p>
            <a:pPr indent="-334327" lvl="0" marL="457200" rtl="0" algn="l">
              <a:spcBef>
                <a:spcPts val="0"/>
              </a:spcBef>
              <a:spcAft>
                <a:spcPts val="0"/>
              </a:spcAft>
              <a:buSzPct val="100000"/>
              <a:buChar char="●"/>
            </a:pPr>
            <a:r>
              <a:rPr lang="en"/>
              <a:t>Such games include well-known ones such as chess, checkers, Go, and tic-tac-toe.</a:t>
            </a:r>
            <a:endParaRPr/>
          </a:p>
          <a:p>
            <a:pPr indent="-334327" lvl="0" marL="457200" rtl="0" algn="l">
              <a:spcBef>
                <a:spcPts val="0"/>
              </a:spcBef>
              <a:spcAft>
                <a:spcPts val="0"/>
              </a:spcAft>
              <a:buSzPct val="100000"/>
              <a:buChar char="●"/>
            </a:pPr>
            <a:r>
              <a:rPr lang="en"/>
              <a:t>This can be used to measure the complexity of a game, as it represents all the possible ways a game can pan out. </a:t>
            </a:r>
            <a:endParaRPr/>
          </a:p>
          <a:p>
            <a:pPr indent="-334327" lvl="0" marL="457200" rtl="0" algn="l">
              <a:spcBef>
                <a:spcPts val="0"/>
              </a:spcBef>
              <a:spcAft>
                <a:spcPts val="0"/>
              </a:spcAft>
              <a:buSzPct val="100000"/>
              <a:buChar char="●"/>
            </a:pPr>
            <a:r>
              <a:rPr lang="en"/>
              <a:t>It is a graph consisting of nodes and edges that represent all the possible legal moves of a (board) game. </a:t>
            </a:r>
            <a:endParaRPr/>
          </a:p>
          <a:p>
            <a:pPr indent="-334327" lvl="0" marL="457200" rtl="0" algn="l">
              <a:spcBef>
                <a:spcPts val="0"/>
              </a:spcBef>
              <a:spcAft>
                <a:spcPts val="0"/>
              </a:spcAft>
              <a:buSzPct val="100000"/>
              <a:buChar char="●"/>
            </a:pPr>
            <a:r>
              <a:rPr lang="en"/>
              <a:t>The nodes are positions in a game and the edges are the moves. </a:t>
            </a:r>
            <a:endParaRPr/>
          </a:p>
          <a:p>
            <a:pPr indent="-334327" lvl="0" marL="457200" rtl="0" algn="l">
              <a:spcBef>
                <a:spcPts val="0"/>
              </a:spcBef>
              <a:spcAft>
                <a:spcPts val="0"/>
              </a:spcAft>
              <a:buSzPct val="100000"/>
              <a:buChar char="●"/>
            </a:pPr>
            <a:r>
              <a:rPr lang="en"/>
              <a:t>It is a representation of the play of a game where the root or first node is the initial state of the game, the first level is all the possible moves of the player, and the content of the nodes are the resulting states of the game; the leaf nodes represent when the game is over.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Tree[2]</a:t>
            </a:r>
            <a:endParaRPr/>
          </a:p>
        </p:txBody>
      </p:sp>
      <p:sp>
        <p:nvSpPr>
          <p:cNvPr id="440" name="Google Shape;440;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Game trees are used to represent two-player games. </a:t>
            </a:r>
            <a:endParaRPr/>
          </a:p>
          <a:p>
            <a:pPr indent="-342900" lvl="0" marL="457200" rtl="0" algn="l">
              <a:spcBef>
                <a:spcPts val="0"/>
              </a:spcBef>
              <a:spcAft>
                <a:spcPts val="0"/>
              </a:spcAft>
              <a:buSzPts val="1800"/>
              <a:buChar char="●"/>
            </a:pPr>
            <a:r>
              <a:rPr lang="en"/>
              <a:t>Alternate moves in the game are represented by alternate levels in the tree (</a:t>
            </a:r>
            <a:r>
              <a:rPr b="1" lang="en"/>
              <a:t>plies</a:t>
            </a:r>
            <a:r>
              <a:rPr lang="en"/>
              <a:t>). </a:t>
            </a:r>
            <a:endParaRPr/>
          </a:p>
          <a:p>
            <a:pPr indent="-342900" lvl="0" marL="457200" rtl="0" algn="l">
              <a:spcBef>
                <a:spcPts val="0"/>
              </a:spcBef>
              <a:spcAft>
                <a:spcPts val="0"/>
              </a:spcAft>
              <a:buSzPts val="1800"/>
              <a:buChar char="●"/>
            </a:pPr>
            <a:r>
              <a:rPr lang="en"/>
              <a:t>Nodes in the tree represent positions. </a:t>
            </a:r>
            <a:endParaRPr/>
          </a:p>
          <a:p>
            <a:pPr indent="-342900" lvl="0" marL="457200" rtl="0" algn="l">
              <a:spcBef>
                <a:spcPts val="0"/>
              </a:spcBef>
              <a:spcAft>
                <a:spcPts val="0"/>
              </a:spcAft>
              <a:buSzPts val="1800"/>
              <a:buChar char="●"/>
            </a:pPr>
            <a:r>
              <a:rPr lang="en"/>
              <a:t>Edges between nodes represent moves. </a:t>
            </a:r>
            <a:endParaRPr/>
          </a:p>
          <a:p>
            <a:pPr indent="-342900" lvl="0" marL="457200" rtl="0" algn="l">
              <a:spcBef>
                <a:spcPts val="0"/>
              </a:spcBef>
              <a:spcAft>
                <a:spcPts val="0"/>
              </a:spcAft>
              <a:buSzPts val="1800"/>
              <a:buChar char="●"/>
            </a:pPr>
            <a:r>
              <a:rPr lang="en"/>
              <a:t>Leaf nodes represent won, lost or drawn positions. </a:t>
            </a:r>
            <a:endParaRPr/>
          </a:p>
          <a:p>
            <a:pPr indent="-342900" lvl="0" marL="457200" rtl="0" algn="l">
              <a:spcBef>
                <a:spcPts val="0"/>
              </a:spcBef>
              <a:spcAft>
                <a:spcPts val="0"/>
              </a:spcAft>
              <a:buSzPts val="1800"/>
              <a:buChar char="●"/>
            </a:pPr>
            <a:r>
              <a:rPr lang="en"/>
              <a:t>For most games, the game tree can be enormous.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Game Tree[3]</a:t>
            </a:r>
            <a:endParaRPr/>
          </a:p>
        </p:txBody>
      </p:sp>
      <p:sp>
        <p:nvSpPr>
          <p:cNvPr id="446" name="Google Shape;446;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Example:</a:t>
            </a:r>
            <a:endParaRPr/>
          </a:p>
          <a:p>
            <a:pPr indent="0" lvl="0" marL="0" rtl="0" algn="l">
              <a:spcBef>
                <a:spcPts val="1200"/>
              </a:spcBef>
              <a:spcAft>
                <a:spcPts val="1200"/>
              </a:spcAft>
              <a:buNone/>
            </a:pPr>
            <a:r>
              <a:t/>
            </a:r>
            <a:endParaRPr/>
          </a:p>
        </p:txBody>
      </p:sp>
      <p:pic>
        <p:nvPicPr>
          <p:cNvPr id="447" name="Google Shape;447;p71"/>
          <p:cNvPicPr preferRelativeResize="0"/>
          <p:nvPr/>
        </p:nvPicPr>
        <p:blipFill>
          <a:blip r:embed="rId3">
            <a:alphaModFix/>
          </a:blip>
          <a:stretch>
            <a:fillRect/>
          </a:stretch>
        </p:blipFill>
        <p:spPr>
          <a:xfrm>
            <a:off x="3429000" y="657213"/>
            <a:ext cx="5715000" cy="448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Binary Tree</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binary tree is a </a:t>
            </a:r>
            <a:r>
              <a:rPr b="1" lang="en"/>
              <a:t>finite set of nodes</a:t>
            </a:r>
            <a:r>
              <a:rPr lang="en"/>
              <a:t> that is either </a:t>
            </a:r>
            <a:r>
              <a:rPr b="1" lang="en"/>
              <a:t>empty</a:t>
            </a:r>
            <a:r>
              <a:rPr lang="en"/>
              <a:t> or consists of a </a:t>
            </a:r>
            <a:r>
              <a:rPr b="1" lang="en"/>
              <a:t>root and two disjoint binary trees</a:t>
            </a:r>
            <a:r>
              <a:rPr lang="en"/>
              <a:t> called the </a:t>
            </a:r>
            <a:r>
              <a:rPr b="1" lang="en"/>
              <a:t>left subtree</a:t>
            </a:r>
            <a:r>
              <a:rPr lang="en"/>
              <a:t> and the</a:t>
            </a:r>
            <a:r>
              <a:rPr b="1" lang="en"/>
              <a:t> right subtree</a:t>
            </a:r>
            <a:r>
              <a:rPr lang="en"/>
              <a:t>.</a:t>
            </a:r>
            <a:endParaRPr/>
          </a:p>
          <a:p>
            <a:pPr indent="-342900" lvl="0" marL="457200" rtl="0" algn="l">
              <a:spcBef>
                <a:spcPts val="0"/>
              </a:spcBef>
              <a:spcAft>
                <a:spcPts val="0"/>
              </a:spcAft>
              <a:buSzPts val="1800"/>
              <a:buChar char="●"/>
            </a:pPr>
            <a:r>
              <a:rPr lang="en"/>
              <a:t>Any tree can be transformed into a binary tree by left child-right sibling representation.</a:t>
            </a:r>
            <a:endParaRPr/>
          </a:p>
          <a:p>
            <a:pPr indent="-342900" lvl="0" marL="457200" rtl="0" algn="l">
              <a:spcBef>
                <a:spcPts val="0"/>
              </a:spcBef>
              <a:spcAft>
                <a:spcPts val="0"/>
              </a:spcAft>
              <a:buSzPts val="1800"/>
              <a:buChar char="●"/>
            </a:pPr>
            <a:r>
              <a:rPr lang="en"/>
              <a:t>The left subtree and right subtree are distinguished.</a:t>
            </a:r>
            <a:endParaRPr/>
          </a:p>
          <a:p>
            <a:pPr indent="-342900" lvl="0" marL="457200" rtl="0" algn="l">
              <a:spcBef>
                <a:spcPts val="0"/>
              </a:spcBef>
              <a:spcAft>
                <a:spcPts val="0"/>
              </a:spcAft>
              <a:buSzPts val="1800"/>
              <a:buChar char="●"/>
            </a:pPr>
            <a:r>
              <a:rPr lang="en"/>
              <a:t>Examples:</a:t>
            </a:r>
            <a:endParaRPr/>
          </a:p>
        </p:txBody>
      </p:sp>
      <p:pic>
        <p:nvPicPr>
          <p:cNvPr id="88" name="Google Shape;88;p18"/>
          <p:cNvPicPr preferRelativeResize="0"/>
          <p:nvPr/>
        </p:nvPicPr>
        <p:blipFill>
          <a:blip r:embed="rId3">
            <a:alphaModFix/>
          </a:blip>
          <a:stretch>
            <a:fillRect/>
          </a:stretch>
        </p:blipFill>
        <p:spPr>
          <a:xfrm>
            <a:off x="2006500" y="3119175"/>
            <a:ext cx="5811243" cy="20243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Huffman Coding</a:t>
            </a:r>
            <a:endParaRPr/>
          </a:p>
        </p:txBody>
      </p:sp>
      <p:sp>
        <p:nvSpPr>
          <p:cNvPr id="453" name="Google Shape;453;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In 1951, David Huffman found the “most efficient method of representing numbers, letters, and other symbols using binary code”. Now standard method used for data compression.</a:t>
            </a:r>
            <a:endParaRPr/>
          </a:p>
          <a:p>
            <a:pPr indent="-334327" lvl="0" marL="457200" rtl="0" algn="l">
              <a:spcBef>
                <a:spcPts val="0"/>
              </a:spcBef>
              <a:spcAft>
                <a:spcPts val="0"/>
              </a:spcAft>
              <a:buSzPct val="100000"/>
              <a:buChar char="●"/>
            </a:pPr>
            <a:r>
              <a:rPr lang="en"/>
              <a:t>In Huffman Algorithm, a set of nodes assigned with values if fed to the algorithm. Initially 2 nodes are considered and their sum forms their parent node. </a:t>
            </a:r>
            <a:endParaRPr/>
          </a:p>
          <a:p>
            <a:pPr indent="-334327" lvl="0" marL="457200" rtl="0" algn="l">
              <a:spcBef>
                <a:spcPts val="0"/>
              </a:spcBef>
              <a:spcAft>
                <a:spcPts val="0"/>
              </a:spcAft>
              <a:buSzPct val="100000"/>
              <a:buChar char="●"/>
            </a:pPr>
            <a:r>
              <a:rPr lang="en"/>
              <a:t>When a new element is considered, it can be added to the tree. Its value and the previously calculated sum of the tree are used to form the new node which in turn becomes their parent.</a:t>
            </a:r>
            <a:endParaRPr/>
          </a:p>
          <a:p>
            <a:pPr indent="-334327" lvl="0" marL="457200" rtl="0" algn="l">
              <a:spcBef>
                <a:spcPts val="0"/>
              </a:spcBef>
              <a:spcAft>
                <a:spcPts val="0"/>
              </a:spcAft>
              <a:buSzPct val="100000"/>
              <a:buChar char="●"/>
            </a:pPr>
            <a:r>
              <a:rPr lang="en"/>
              <a:t>Let us take any four characters and their frequencies, and sort this list by increasing frequency.</a:t>
            </a:r>
            <a:endParaRPr/>
          </a:p>
          <a:p>
            <a:pPr indent="-334327" lvl="0" marL="457200" rtl="0" algn="l">
              <a:spcBef>
                <a:spcPts val="0"/>
              </a:spcBef>
              <a:spcAft>
                <a:spcPts val="0"/>
              </a:spcAft>
              <a:buSzPct val="100000"/>
              <a:buChar char="●"/>
            </a:pPr>
            <a:r>
              <a:rPr lang="en"/>
              <a:t>Since to represent 4 characters the 2 bit is sufficient thus take initially two bits for each character this is called fixed length character.</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Huffman Coding[2]</a:t>
            </a:r>
            <a:endParaRPr/>
          </a:p>
        </p:txBody>
      </p:sp>
      <p:sp>
        <p:nvSpPr>
          <p:cNvPr id="459" name="Google Shape;459;p73"/>
          <p:cNvSpPr txBox="1"/>
          <p:nvPr>
            <p:ph idx="1" type="body"/>
          </p:nvPr>
        </p:nvSpPr>
        <p:spPr>
          <a:xfrm>
            <a:off x="311700" y="3996175"/>
            <a:ext cx="8520600" cy="5727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6600"/>
              <a:t>Here before using Huffman algorithm the total number of bits required is nb=3*2+5*2+7*2+10*2=06+10+14+20 = 50 bits</a:t>
            </a:r>
            <a:r>
              <a:rPr lang="en" sz="5900">
                <a:solidFill>
                  <a:schemeClr val="dk1"/>
                </a:solidFill>
              </a:rPr>
              <a:t>				</a:t>
            </a:r>
            <a:endParaRPr sz="5900">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rPr lang="en" sz="1100">
                <a:solidFill>
                  <a:schemeClr val="dk1"/>
                </a:solidFill>
              </a:rPr>
              <a:t>			</a:t>
            </a:r>
            <a:endParaRPr sz="1100">
              <a:solidFill>
                <a:schemeClr val="dk1"/>
              </a:solidFill>
            </a:endParaRPr>
          </a:p>
          <a:p>
            <a:pPr indent="0" lvl="0" marL="457200" rtl="0" algn="l">
              <a:spcBef>
                <a:spcPts val="1200"/>
              </a:spcBef>
              <a:spcAft>
                <a:spcPts val="0"/>
              </a:spcAft>
              <a:buNone/>
            </a:pPr>
            <a:r>
              <a:rPr lang="en" sz="1100">
                <a:solidFill>
                  <a:schemeClr val="dk1"/>
                </a:solidFill>
              </a:rPr>
              <a:t>		</a:t>
            </a:r>
            <a:endParaRPr sz="1100">
              <a:solidFill>
                <a:schemeClr val="dk1"/>
              </a:solidFill>
            </a:endParaRPr>
          </a:p>
          <a:p>
            <a:pPr indent="0" lvl="0" marL="457200" rtl="0" algn="l">
              <a:spcBef>
                <a:spcPts val="1200"/>
              </a:spcBef>
              <a:spcAft>
                <a:spcPts val="1200"/>
              </a:spcAft>
              <a:buNone/>
            </a:pPr>
            <a:r>
              <a:t/>
            </a:r>
            <a:endParaRPr/>
          </a:p>
        </p:txBody>
      </p:sp>
      <p:pic>
        <p:nvPicPr>
          <p:cNvPr id="460" name="Google Shape;460;p73"/>
          <p:cNvPicPr preferRelativeResize="0"/>
          <p:nvPr/>
        </p:nvPicPr>
        <p:blipFill rotWithShape="1">
          <a:blip r:embed="rId3">
            <a:alphaModFix/>
          </a:blip>
          <a:srcRect b="5882" l="0" r="0" t="0"/>
          <a:stretch/>
        </p:blipFill>
        <p:spPr>
          <a:xfrm>
            <a:off x="441125" y="912025"/>
            <a:ext cx="8520598" cy="299003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Huffman Coding[3]</a:t>
            </a:r>
            <a:endParaRPr/>
          </a:p>
        </p:txBody>
      </p:sp>
      <p:sp>
        <p:nvSpPr>
          <p:cNvPr id="466" name="Google Shape;466;p74"/>
          <p:cNvSpPr txBox="1"/>
          <p:nvPr>
            <p:ph idx="1" type="body"/>
          </p:nvPr>
        </p:nvSpPr>
        <p:spPr>
          <a:xfrm>
            <a:off x="311700" y="3996175"/>
            <a:ext cx="8520600" cy="5727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a:p>
        </p:txBody>
      </p:sp>
      <p:pic>
        <p:nvPicPr>
          <p:cNvPr id="467" name="Google Shape;467;p74"/>
          <p:cNvPicPr preferRelativeResize="0"/>
          <p:nvPr/>
        </p:nvPicPr>
        <p:blipFill>
          <a:blip r:embed="rId3">
            <a:alphaModFix/>
          </a:blip>
          <a:stretch>
            <a:fillRect/>
          </a:stretch>
        </p:blipFill>
        <p:spPr>
          <a:xfrm>
            <a:off x="246250" y="973000"/>
            <a:ext cx="3764499" cy="3517889"/>
          </a:xfrm>
          <a:prstGeom prst="rect">
            <a:avLst/>
          </a:prstGeom>
          <a:noFill/>
          <a:ln>
            <a:noFill/>
          </a:ln>
        </p:spPr>
      </p:pic>
      <p:pic>
        <p:nvPicPr>
          <p:cNvPr id="468" name="Google Shape;468;p74"/>
          <p:cNvPicPr preferRelativeResize="0"/>
          <p:nvPr/>
        </p:nvPicPr>
        <p:blipFill>
          <a:blip r:embed="rId4">
            <a:alphaModFix/>
          </a:blip>
          <a:stretch>
            <a:fillRect/>
          </a:stretch>
        </p:blipFill>
        <p:spPr>
          <a:xfrm>
            <a:off x="4010750" y="3707848"/>
            <a:ext cx="5133249" cy="1452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Huffman Coding[4]</a:t>
            </a:r>
            <a:endParaRPr/>
          </a:p>
        </p:txBody>
      </p:sp>
      <p:sp>
        <p:nvSpPr>
          <p:cNvPr id="474" name="Google Shape;474;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Thus after using Huffman algorithm the total number of bits required is </a:t>
            </a:r>
            <a:br>
              <a:rPr lang="en"/>
            </a:br>
            <a:r>
              <a:rPr lang="en"/>
              <a:t>nb = 3*3+5*3+7*2+10*1=09+15+14+10=48 bits</a:t>
            </a:r>
            <a:endParaRPr/>
          </a:p>
          <a:p>
            <a:pPr indent="-342900" lvl="0" marL="457200" rtl="0" algn="l">
              <a:spcBef>
                <a:spcPts val="0"/>
              </a:spcBef>
              <a:spcAft>
                <a:spcPts val="0"/>
              </a:spcAft>
              <a:buSzPts val="1800"/>
              <a:buChar char="●"/>
            </a:pPr>
            <a:r>
              <a:rPr lang="en"/>
              <a:t>Reduction of bits is (50-48)/50 * 100% = 4%</a:t>
            </a:r>
            <a:endParaRPr/>
          </a:p>
          <a:p>
            <a:pPr indent="-342900" lvl="0" marL="457200" rtl="0" algn="l">
              <a:spcBef>
                <a:spcPts val="0"/>
              </a:spcBef>
              <a:spcAft>
                <a:spcPts val="0"/>
              </a:spcAft>
              <a:buSzPts val="1800"/>
              <a:buChar char="●"/>
            </a:pPr>
            <a:r>
              <a:rPr lang="en"/>
              <a:t>In real life, we have large information with a lot of characters and their frequencies are also significantly large, se we can save a lot of space.</a:t>
            </a:r>
            <a:endParaRPr/>
          </a:p>
          <a:p>
            <a:pPr indent="-342900" lvl="0" marL="457200" rtl="0" algn="l">
              <a:spcBef>
                <a:spcPts val="0"/>
              </a:spcBef>
              <a:spcAft>
                <a:spcPts val="0"/>
              </a:spcAft>
              <a:buSzPts val="1800"/>
              <a:buChar char="●"/>
            </a:pPr>
            <a:r>
              <a:rPr lang="en"/>
              <a:t>Ex: For the characters with given frequencies, construct the Huffman coding tree and find the number of bits saved by using the Huffman coding.</a:t>
            </a:r>
            <a:endParaRPr/>
          </a:p>
          <a:p>
            <a:pPr indent="0" lvl="0" marL="457200" rtl="0" algn="l">
              <a:spcBef>
                <a:spcPts val="1200"/>
              </a:spcBef>
              <a:spcAft>
                <a:spcPts val="1200"/>
              </a:spcAft>
              <a:buNone/>
            </a:pPr>
            <a:r>
              <a:t/>
            </a:r>
            <a:endParaRPr/>
          </a:p>
        </p:txBody>
      </p:sp>
      <p:pic>
        <p:nvPicPr>
          <p:cNvPr id="475" name="Google Shape;475;p75"/>
          <p:cNvPicPr preferRelativeResize="0"/>
          <p:nvPr/>
        </p:nvPicPr>
        <p:blipFill>
          <a:blip r:embed="rId3">
            <a:alphaModFix/>
          </a:blip>
          <a:stretch>
            <a:fillRect/>
          </a:stretch>
        </p:blipFill>
        <p:spPr>
          <a:xfrm>
            <a:off x="891773" y="3477698"/>
            <a:ext cx="2013175" cy="1665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a:t>
            </a:r>
            <a:endParaRPr/>
          </a:p>
        </p:txBody>
      </p:sp>
      <p:sp>
        <p:nvSpPr>
          <p:cNvPr id="481" name="Google Shape;481;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A graph is a pictorial representation of a set of objects where some pairs of objects are connected by links.</a:t>
            </a:r>
            <a:endParaRPr sz="2100"/>
          </a:p>
          <a:p>
            <a:pPr indent="-361950" lvl="0" marL="457200" rtl="0" algn="l">
              <a:spcBef>
                <a:spcPts val="0"/>
              </a:spcBef>
              <a:spcAft>
                <a:spcPts val="0"/>
              </a:spcAft>
              <a:buSzPts val="2100"/>
              <a:buChar char="●"/>
            </a:pPr>
            <a:r>
              <a:rPr lang="en" sz="2100"/>
              <a:t>Graph is a non-linear data structure.</a:t>
            </a:r>
            <a:endParaRPr sz="2100"/>
          </a:p>
          <a:p>
            <a:pPr indent="-361950" lvl="0" marL="457200" rtl="0" algn="l">
              <a:spcBef>
                <a:spcPts val="0"/>
              </a:spcBef>
              <a:spcAft>
                <a:spcPts val="0"/>
              </a:spcAft>
              <a:buSzPts val="2100"/>
              <a:buChar char="●"/>
            </a:pPr>
            <a:r>
              <a:rPr lang="en" sz="2100"/>
              <a:t>Graph is a data structure that consists of the following two components:</a:t>
            </a:r>
            <a:endParaRPr sz="2100"/>
          </a:p>
          <a:p>
            <a:pPr indent="-336550" lvl="1" marL="914400" rtl="0" algn="l">
              <a:spcBef>
                <a:spcPts val="0"/>
              </a:spcBef>
              <a:spcAft>
                <a:spcPts val="0"/>
              </a:spcAft>
              <a:buSzPts val="1700"/>
              <a:buChar char="○"/>
            </a:pPr>
            <a:r>
              <a:rPr lang="en" sz="1700"/>
              <a:t>A finite set of vertices called nodes.</a:t>
            </a:r>
            <a:endParaRPr sz="1700"/>
          </a:p>
          <a:p>
            <a:pPr indent="-336550" lvl="1" marL="914400" rtl="0" algn="l">
              <a:spcBef>
                <a:spcPts val="0"/>
              </a:spcBef>
              <a:spcAft>
                <a:spcPts val="0"/>
              </a:spcAft>
              <a:buSzPts val="1700"/>
              <a:buChar char="○"/>
            </a:pPr>
            <a:r>
              <a:rPr lang="en" sz="1700"/>
              <a:t>A finite set of ordered pair of form (u,v) called as edge indicating that there is a connection from vertex u to vertex v. The pair is ordered because (u,v) is not the same as (v,u) in case of a irected graph(di-graph). The edges may contain weight/cost/value. </a:t>
            </a:r>
            <a:endParaRPr sz="1700"/>
          </a:p>
          <a:p>
            <a:pPr indent="0" lvl="0" marL="457200" rtl="0" algn="l">
              <a:spcBef>
                <a:spcPts val="1200"/>
              </a:spcBef>
              <a:spcAft>
                <a:spcPts val="1200"/>
              </a:spcAft>
              <a:buNone/>
            </a:pPr>
            <a:r>
              <a:t/>
            </a:r>
            <a:endParaRPr sz="21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Graph[2]</a:t>
            </a:r>
            <a:endParaRPr/>
          </a:p>
        </p:txBody>
      </p:sp>
      <p:sp>
        <p:nvSpPr>
          <p:cNvPr id="487" name="Google Shape;487;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Mathematically, a</a:t>
            </a:r>
            <a:r>
              <a:rPr lang="en"/>
              <a:t> Graph is a pair </a:t>
            </a:r>
            <a:r>
              <a:rPr b="1" lang="en"/>
              <a:t>G = (V,E)</a:t>
            </a:r>
            <a:r>
              <a:rPr lang="en"/>
              <a:t> where V denotes a set of vertices and E denotes the set of edges connecting two vertices. </a:t>
            </a:r>
            <a:endParaRPr/>
          </a:p>
          <a:p>
            <a:pPr indent="-342900" lvl="0" marL="457200" rtl="0" algn="l">
              <a:spcBef>
                <a:spcPts val="0"/>
              </a:spcBef>
              <a:spcAft>
                <a:spcPts val="0"/>
              </a:spcAft>
              <a:buSzPts val="1800"/>
              <a:buChar char="●"/>
            </a:pPr>
            <a:r>
              <a:rPr lang="en"/>
              <a:t>Many natural problems can be explained using graph for example modeling road network, electronic circuits, etc. </a:t>
            </a:r>
            <a:endParaRPr/>
          </a:p>
          <a:p>
            <a:pPr indent="-342900" lvl="0" marL="457200" rtl="0" algn="l">
              <a:spcBef>
                <a:spcPts val="0"/>
              </a:spcBef>
              <a:spcAft>
                <a:spcPts val="0"/>
              </a:spcAft>
              <a:buSzPts val="1800"/>
              <a:buChar char="●"/>
            </a:pPr>
            <a:r>
              <a:rPr lang="en"/>
              <a:t>The example below shows the road network.</a:t>
            </a:r>
            <a:endParaRPr/>
          </a:p>
          <a:p>
            <a:pPr indent="0" lvl="0" marL="457200" rtl="0" algn="l">
              <a:spcBef>
                <a:spcPts val="1200"/>
              </a:spcBef>
              <a:spcAft>
                <a:spcPts val="1200"/>
              </a:spcAft>
              <a:buNone/>
            </a:pPr>
            <a:r>
              <a:t/>
            </a:r>
            <a:endParaRPr/>
          </a:p>
        </p:txBody>
      </p:sp>
      <p:pic>
        <p:nvPicPr>
          <p:cNvPr id="488" name="Google Shape;488;p77"/>
          <p:cNvPicPr preferRelativeResize="0"/>
          <p:nvPr/>
        </p:nvPicPr>
        <p:blipFill>
          <a:blip r:embed="rId3">
            <a:alphaModFix/>
          </a:blip>
          <a:stretch>
            <a:fillRect/>
          </a:stretch>
        </p:blipFill>
        <p:spPr>
          <a:xfrm>
            <a:off x="1256600" y="2927475"/>
            <a:ext cx="2815025" cy="1713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as an ADT</a:t>
            </a:r>
            <a:endParaRPr/>
          </a:p>
        </p:txBody>
      </p:sp>
      <p:sp>
        <p:nvSpPr>
          <p:cNvPr id="494" name="Google Shape;494;p7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Graph: a nonempty set of vertices and a set of undirected edges, where each edge is a pair of vertices. </a:t>
            </a:r>
            <a:endParaRPr/>
          </a:p>
          <a:p>
            <a:pPr indent="0" lvl="0" marL="0" rtl="0" algn="l">
              <a:spcBef>
                <a:spcPts val="1200"/>
              </a:spcBef>
              <a:spcAft>
                <a:spcPts val="0"/>
              </a:spcAft>
              <a:buNone/>
            </a:pPr>
            <a:r>
              <a:rPr lang="en"/>
              <a:t>Functions</a:t>
            </a:r>
            <a:endParaRPr/>
          </a:p>
          <a:p>
            <a:pPr indent="-334327" lvl="0" marL="457200" rtl="0" algn="l">
              <a:spcBef>
                <a:spcPts val="1200"/>
              </a:spcBef>
              <a:spcAft>
                <a:spcPts val="0"/>
              </a:spcAft>
              <a:buSzPct val="100000"/>
              <a:buChar char="●"/>
            </a:pPr>
            <a:r>
              <a:rPr lang="en"/>
              <a:t>CreateGraph()=&gt; returns an empty graph</a:t>
            </a:r>
            <a:endParaRPr/>
          </a:p>
          <a:p>
            <a:pPr indent="-334327" lvl="0" marL="457200" rtl="0" algn="l">
              <a:spcBef>
                <a:spcPts val="0"/>
              </a:spcBef>
              <a:spcAft>
                <a:spcPts val="0"/>
              </a:spcAft>
              <a:buSzPct val="100000"/>
              <a:buChar char="●"/>
            </a:pPr>
            <a:r>
              <a:rPr lang="en"/>
              <a:t>InsertVertex(graph,v)=&gt; returns a graph with v as a vertex inserted.</a:t>
            </a:r>
            <a:endParaRPr/>
          </a:p>
          <a:p>
            <a:pPr indent="-334327" lvl="0" marL="457200" rtl="0" algn="l">
              <a:spcBef>
                <a:spcPts val="0"/>
              </a:spcBef>
              <a:spcAft>
                <a:spcPts val="0"/>
              </a:spcAft>
              <a:buSzPct val="100000"/>
              <a:buChar char="●"/>
            </a:pPr>
            <a:r>
              <a:rPr lang="en"/>
              <a:t>InsertEdge(graph,v1,v2)=&gt; returns a graph with a new edge between v1 and v2.</a:t>
            </a:r>
            <a:endParaRPr/>
          </a:p>
          <a:p>
            <a:pPr indent="-334327" lvl="0" marL="457200" rtl="0" algn="l">
              <a:spcBef>
                <a:spcPts val="0"/>
              </a:spcBef>
              <a:spcAft>
                <a:spcPts val="0"/>
              </a:spcAft>
              <a:buSzPct val="100000"/>
              <a:buChar char="●"/>
            </a:pPr>
            <a:r>
              <a:rPr lang="en"/>
              <a:t>DeleteVertex(graph,v)=&gt;returns a graph in which the vertex v and all edges incident to it, are removed.</a:t>
            </a:r>
            <a:endParaRPr/>
          </a:p>
          <a:p>
            <a:pPr indent="-334327" lvl="0" marL="457200" rtl="0" algn="l">
              <a:spcBef>
                <a:spcPts val="0"/>
              </a:spcBef>
              <a:spcAft>
                <a:spcPts val="0"/>
              </a:spcAft>
              <a:buSzPct val="100000"/>
              <a:buChar char="●"/>
            </a:pPr>
            <a:r>
              <a:rPr lang="en"/>
              <a:t>DeleteEdge(graph,v1,v2)=&gt;returns a graph in which the edge (v1,v2) is removed</a:t>
            </a:r>
            <a:endParaRPr/>
          </a:p>
          <a:p>
            <a:pPr indent="-334327" lvl="0" marL="457200" rtl="0" algn="l">
              <a:spcBef>
                <a:spcPts val="0"/>
              </a:spcBef>
              <a:spcAft>
                <a:spcPts val="0"/>
              </a:spcAft>
              <a:buSzPct val="100000"/>
              <a:buChar char="●"/>
            </a:pPr>
            <a:r>
              <a:rPr lang="en"/>
              <a:t>isEmpty(graph)=&gt;checks if the graph is empty</a:t>
            </a:r>
            <a:endParaRPr/>
          </a:p>
          <a:p>
            <a:pPr indent="-334327" lvl="0" marL="457200" rtl="0" algn="l">
              <a:spcBef>
                <a:spcPts val="0"/>
              </a:spcBef>
              <a:spcAft>
                <a:spcPts val="0"/>
              </a:spcAft>
              <a:buSzPct val="100000"/>
              <a:buChar char="●"/>
            </a:pPr>
            <a:r>
              <a:rPr lang="en"/>
              <a:t>Adjacent(graph,v)=&gt;returns a list of all vertices that are adjacent to v</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Graph</a:t>
            </a:r>
            <a:endParaRPr/>
          </a:p>
        </p:txBody>
      </p:sp>
      <p:sp>
        <p:nvSpPr>
          <p:cNvPr id="500" name="Google Shape;500;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graph with only undirected edges is said to be </a:t>
            </a:r>
            <a:r>
              <a:rPr b="1" lang="en"/>
              <a:t>undirected graph</a:t>
            </a:r>
            <a:r>
              <a:rPr lang="en"/>
              <a:t>.</a:t>
            </a:r>
            <a:endParaRPr/>
          </a:p>
          <a:p>
            <a:pPr indent="-342900" lvl="0" marL="457200" rtl="0" algn="l">
              <a:spcBef>
                <a:spcPts val="0"/>
              </a:spcBef>
              <a:spcAft>
                <a:spcPts val="0"/>
              </a:spcAft>
              <a:buSzPts val="1800"/>
              <a:buChar char="●"/>
            </a:pPr>
            <a:r>
              <a:rPr lang="en"/>
              <a:t>A graph with only directed edges is said to be </a:t>
            </a:r>
            <a:r>
              <a:rPr b="1" lang="en"/>
              <a:t>directed graph</a:t>
            </a:r>
            <a:r>
              <a:rPr lang="en"/>
              <a:t>.</a:t>
            </a:r>
            <a:endParaRPr/>
          </a:p>
          <a:p>
            <a:pPr indent="-342900" lvl="0" marL="457200" rtl="0" algn="l">
              <a:spcBef>
                <a:spcPts val="0"/>
              </a:spcBef>
              <a:spcAft>
                <a:spcPts val="0"/>
              </a:spcAft>
              <a:buSzPts val="1800"/>
              <a:buChar char="●"/>
            </a:pPr>
            <a:r>
              <a:t/>
            </a:r>
            <a:endParaRPr/>
          </a:p>
        </p:txBody>
      </p:sp>
      <p:pic>
        <p:nvPicPr>
          <p:cNvPr id="501" name="Google Shape;501;p79"/>
          <p:cNvPicPr preferRelativeResize="0"/>
          <p:nvPr/>
        </p:nvPicPr>
        <p:blipFill>
          <a:blip r:embed="rId3">
            <a:alphaModFix/>
          </a:blip>
          <a:stretch>
            <a:fillRect/>
          </a:stretch>
        </p:blipFill>
        <p:spPr>
          <a:xfrm>
            <a:off x="854275" y="2031825"/>
            <a:ext cx="7851574" cy="31116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Graph[2]</a:t>
            </a:r>
            <a:endParaRPr/>
          </a:p>
        </p:txBody>
      </p:sp>
      <p:sp>
        <p:nvSpPr>
          <p:cNvPr id="507" name="Google Shape;507;p8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Complete graph</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Planar graph</a:t>
            </a:r>
            <a:endParaRPr/>
          </a:p>
        </p:txBody>
      </p:sp>
      <p:pic>
        <p:nvPicPr>
          <p:cNvPr id="508" name="Google Shape;508;p80"/>
          <p:cNvPicPr preferRelativeResize="0"/>
          <p:nvPr/>
        </p:nvPicPr>
        <p:blipFill>
          <a:blip r:embed="rId3">
            <a:alphaModFix/>
          </a:blip>
          <a:stretch>
            <a:fillRect/>
          </a:stretch>
        </p:blipFill>
        <p:spPr>
          <a:xfrm>
            <a:off x="5782625" y="1303175"/>
            <a:ext cx="2514600" cy="1714500"/>
          </a:xfrm>
          <a:prstGeom prst="rect">
            <a:avLst/>
          </a:prstGeom>
          <a:noFill/>
          <a:ln>
            <a:noFill/>
          </a:ln>
        </p:spPr>
      </p:pic>
      <p:pic>
        <p:nvPicPr>
          <p:cNvPr id="509" name="Google Shape;509;p80"/>
          <p:cNvPicPr preferRelativeResize="0"/>
          <p:nvPr/>
        </p:nvPicPr>
        <p:blipFill>
          <a:blip r:embed="rId4">
            <a:alphaModFix/>
          </a:blip>
          <a:stretch>
            <a:fillRect/>
          </a:stretch>
        </p:blipFill>
        <p:spPr>
          <a:xfrm>
            <a:off x="1162050" y="3017675"/>
            <a:ext cx="7981950" cy="1943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Graph[3]</a:t>
            </a:r>
            <a:endParaRPr/>
          </a:p>
        </p:txBody>
      </p:sp>
      <p:sp>
        <p:nvSpPr>
          <p:cNvPr id="515" name="Google Shape;515;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Connected vs disconnected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Cyclic</a:t>
            </a:r>
            <a:endParaRPr/>
          </a:p>
        </p:txBody>
      </p:sp>
      <p:pic>
        <p:nvPicPr>
          <p:cNvPr id="516" name="Google Shape;516;p81"/>
          <p:cNvPicPr preferRelativeResize="0"/>
          <p:nvPr/>
        </p:nvPicPr>
        <p:blipFill>
          <a:blip r:embed="rId3">
            <a:alphaModFix/>
          </a:blip>
          <a:stretch>
            <a:fillRect/>
          </a:stretch>
        </p:blipFill>
        <p:spPr>
          <a:xfrm>
            <a:off x="4698450" y="1152475"/>
            <a:ext cx="4133850" cy="1924050"/>
          </a:xfrm>
          <a:prstGeom prst="rect">
            <a:avLst/>
          </a:prstGeom>
          <a:noFill/>
          <a:ln>
            <a:noFill/>
          </a:ln>
        </p:spPr>
      </p:pic>
      <p:pic>
        <p:nvPicPr>
          <p:cNvPr id="517" name="Google Shape;517;p81"/>
          <p:cNvPicPr preferRelativeResize="0"/>
          <p:nvPr/>
        </p:nvPicPr>
        <p:blipFill>
          <a:blip r:embed="rId4">
            <a:alphaModFix/>
          </a:blip>
          <a:stretch>
            <a:fillRect/>
          </a:stretch>
        </p:blipFill>
        <p:spPr>
          <a:xfrm>
            <a:off x="927000" y="3333750"/>
            <a:ext cx="7658100" cy="180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Strictly binary tree</a:t>
            </a:r>
            <a:endParaRPr/>
          </a:p>
        </p:txBody>
      </p:sp>
      <p:sp>
        <p:nvSpPr>
          <p:cNvPr id="94" name="Google Shape;9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If every non-leaf node in a binary tree has non-empty left and right sub-tree, then such a tree is called a </a:t>
            </a:r>
            <a:r>
              <a:rPr b="1" lang="en"/>
              <a:t>strictly binary tree.</a:t>
            </a:r>
            <a:endParaRPr b="1"/>
          </a:p>
          <a:p>
            <a:pPr indent="-342900" lvl="0" marL="457200" rtl="0" algn="l">
              <a:spcBef>
                <a:spcPts val="0"/>
              </a:spcBef>
              <a:spcAft>
                <a:spcPts val="0"/>
              </a:spcAft>
              <a:buSzPts val="1800"/>
              <a:buChar char="●"/>
            </a:pPr>
            <a:r>
              <a:rPr lang="en"/>
              <a:t>In another words, all of the nodes in a strictly binary tree are of degree zero or two, but never degree one.</a:t>
            </a:r>
            <a:endParaRPr/>
          </a:p>
          <a:p>
            <a:pPr indent="-342900" lvl="0" marL="457200" rtl="0" algn="l">
              <a:spcBef>
                <a:spcPts val="0"/>
              </a:spcBef>
              <a:spcAft>
                <a:spcPts val="0"/>
              </a:spcAft>
              <a:buSzPts val="1800"/>
              <a:buChar char="●"/>
            </a:pPr>
            <a:r>
              <a:rPr lang="en"/>
              <a:t>A strictly binary tree with N leaves always contain 2N-1 nodes.</a:t>
            </a:r>
            <a:endParaRPr/>
          </a:p>
        </p:txBody>
      </p:sp>
      <p:pic>
        <p:nvPicPr>
          <p:cNvPr id="95" name="Google Shape;95;p19"/>
          <p:cNvPicPr preferRelativeResize="0"/>
          <p:nvPr/>
        </p:nvPicPr>
        <p:blipFill>
          <a:blip r:embed="rId3">
            <a:alphaModFix/>
          </a:blip>
          <a:stretch>
            <a:fillRect/>
          </a:stretch>
        </p:blipFill>
        <p:spPr>
          <a:xfrm>
            <a:off x="2199400" y="2886275"/>
            <a:ext cx="5469425" cy="22572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Graph[4]</a:t>
            </a:r>
            <a:endParaRPr/>
          </a:p>
        </p:txBody>
      </p:sp>
      <p:sp>
        <p:nvSpPr>
          <p:cNvPr id="523" name="Google Shape;523;p8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Simple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Multigraph</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Pseudograph</a:t>
            </a:r>
            <a:endParaRPr/>
          </a:p>
        </p:txBody>
      </p:sp>
      <p:pic>
        <p:nvPicPr>
          <p:cNvPr id="524" name="Google Shape;524;p82"/>
          <p:cNvPicPr preferRelativeResize="0"/>
          <p:nvPr/>
        </p:nvPicPr>
        <p:blipFill>
          <a:blip r:embed="rId3">
            <a:alphaModFix/>
          </a:blip>
          <a:stretch>
            <a:fillRect/>
          </a:stretch>
        </p:blipFill>
        <p:spPr>
          <a:xfrm>
            <a:off x="6736800" y="800100"/>
            <a:ext cx="2095500" cy="1771650"/>
          </a:xfrm>
          <a:prstGeom prst="rect">
            <a:avLst/>
          </a:prstGeom>
          <a:noFill/>
          <a:ln>
            <a:noFill/>
          </a:ln>
        </p:spPr>
      </p:pic>
      <p:pic>
        <p:nvPicPr>
          <p:cNvPr id="525" name="Google Shape;525;p82"/>
          <p:cNvPicPr preferRelativeResize="0"/>
          <p:nvPr/>
        </p:nvPicPr>
        <p:blipFill>
          <a:blip r:embed="rId4">
            <a:alphaModFix/>
          </a:blip>
          <a:stretch>
            <a:fillRect/>
          </a:stretch>
        </p:blipFill>
        <p:spPr>
          <a:xfrm>
            <a:off x="2262375" y="1569550"/>
            <a:ext cx="2076450" cy="1676400"/>
          </a:xfrm>
          <a:prstGeom prst="rect">
            <a:avLst/>
          </a:prstGeom>
          <a:noFill/>
          <a:ln>
            <a:noFill/>
          </a:ln>
        </p:spPr>
      </p:pic>
      <p:pic>
        <p:nvPicPr>
          <p:cNvPr id="526" name="Google Shape;526;p82"/>
          <p:cNvPicPr preferRelativeResize="0"/>
          <p:nvPr/>
        </p:nvPicPr>
        <p:blipFill>
          <a:blip r:embed="rId5">
            <a:alphaModFix/>
          </a:blip>
          <a:stretch>
            <a:fillRect/>
          </a:stretch>
        </p:blipFill>
        <p:spPr>
          <a:xfrm>
            <a:off x="5043650" y="3505200"/>
            <a:ext cx="2324100" cy="16383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Graph[5]</a:t>
            </a:r>
            <a:endParaRPr/>
          </a:p>
        </p:txBody>
      </p:sp>
      <p:sp>
        <p:nvSpPr>
          <p:cNvPr id="532" name="Google Shape;532;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Bipartite graph</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Complete bipartite graph</a:t>
            </a:r>
            <a:endParaRPr/>
          </a:p>
        </p:txBody>
      </p:sp>
      <p:pic>
        <p:nvPicPr>
          <p:cNvPr id="533" name="Google Shape;533;p83"/>
          <p:cNvPicPr preferRelativeResize="0"/>
          <p:nvPr/>
        </p:nvPicPr>
        <p:blipFill>
          <a:blip r:embed="rId3">
            <a:alphaModFix/>
          </a:blip>
          <a:stretch>
            <a:fillRect/>
          </a:stretch>
        </p:blipFill>
        <p:spPr>
          <a:xfrm>
            <a:off x="3822150" y="1017725"/>
            <a:ext cx="5010150" cy="1352550"/>
          </a:xfrm>
          <a:prstGeom prst="rect">
            <a:avLst/>
          </a:prstGeom>
          <a:noFill/>
          <a:ln>
            <a:noFill/>
          </a:ln>
        </p:spPr>
      </p:pic>
      <p:pic>
        <p:nvPicPr>
          <p:cNvPr id="534" name="Google Shape;534;p83"/>
          <p:cNvPicPr preferRelativeResize="0"/>
          <p:nvPr/>
        </p:nvPicPr>
        <p:blipFill>
          <a:blip r:embed="rId4">
            <a:alphaModFix/>
          </a:blip>
          <a:stretch>
            <a:fillRect/>
          </a:stretch>
        </p:blipFill>
        <p:spPr>
          <a:xfrm>
            <a:off x="6279600" y="2989975"/>
            <a:ext cx="2552700" cy="18097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Terminologies</a:t>
            </a:r>
            <a:endParaRPr/>
          </a:p>
        </p:txBody>
      </p:sp>
      <p:sp>
        <p:nvSpPr>
          <p:cNvPr id="540" name="Google Shape;540;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Two vertices u, v are adjacent vertices of a graph if {u, v} is an edge.</a:t>
            </a:r>
            <a:endParaRPr/>
          </a:p>
          <a:p>
            <a:pPr indent="-342900" lvl="0" marL="457200" rtl="0" algn="l">
              <a:spcBef>
                <a:spcPts val="0"/>
              </a:spcBef>
              <a:spcAft>
                <a:spcPts val="0"/>
              </a:spcAft>
              <a:buSzPts val="1800"/>
              <a:buChar char="●"/>
            </a:pPr>
            <a:r>
              <a:rPr lang="en"/>
              <a:t>The edge e is called incident with the vertices u and v if e = {u, v}. </a:t>
            </a:r>
            <a:endParaRPr/>
          </a:p>
          <a:p>
            <a:pPr indent="-342900" lvl="0" marL="457200" rtl="0" algn="l">
              <a:spcBef>
                <a:spcPts val="0"/>
              </a:spcBef>
              <a:spcAft>
                <a:spcPts val="0"/>
              </a:spcAft>
              <a:buSzPts val="1800"/>
              <a:buChar char="●"/>
            </a:pPr>
            <a:r>
              <a:rPr lang="en"/>
              <a:t>This edge is also said to connect u and v. where u and v are end points of the edge.</a:t>
            </a:r>
            <a:endParaRPr/>
          </a:p>
          <a:p>
            <a:pPr indent="-342900" lvl="0" marL="457200" rtl="0" algn="l">
              <a:spcBef>
                <a:spcPts val="0"/>
              </a:spcBef>
              <a:spcAft>
                <a:spcPts val="0"/>
              </a:spcAft>
              <a:buSzPts val="1800"/>
              <a:buChar char="●"/>
            </a:pPr>
            <a:r>
              <a:rPr b="1" lang="en"/>
              <a:t>Degree</a:t>
            </a:r>
            <a:r>
              <a:rPr lang="en"/>
              <a:t> of a vertex in an undirected graph is the number of edges incident with it, except a loop at a vertex. Loop in a vertex counts twice to the degree.</a:t>
            </a:r>
            <a:endParaRPr/>
          </a:p>
          <a:p>
            <a:pPr indent="-342900" lvl="0" marL="457200" rtl="0" algn="l">
              <a:spcBef>
                <a:spcPts val="0"/>
              </a:spcBef>
              <a:spcAft>
                <a:spcPts val="0"/>
              </a:spcAft>
              <a:buSzPts val="1800"/>
              <a:buChar char="●"/>
            </a:pPr>
            <a:r>
              <a:rPr lang="en"/>
              <a:t>Degree of a vertex v is denoted by deg (v).A vertex of degree zero is called isolated vertex and a vertex with degree one is called pendant vertex.</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FIND THE DEGREE OF EACH VERTEX:</a:t>
            </a:r>
            <a:endParaRPr/>
          </a:p>
        </p:txBody>
      </p:sp>
      <p:pic>
        <p:nvPicPr>
          <p:cNvPr id="541" name="Google Shape;541;p84"/>
          <p:cNvPicPr preferRelativeResize="0"/>
          <p:nvPr/>
        </p:nvPicPr>
        <p:blipFill>
          <a:blip r:embed="rId3">
            <a:alphaModFix/>
          </a:blip>
          <a:stretch>
            <a:fillRect/>
          </a:stretch>
        </p:blipFill>
        <p:spPr>
          <a:xfrm>
            <a:off x="6233100" y="3538875"/>
            <a:ext cx="2910900" cy="16046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Representation</a:t>
            </a:r>
            <a:endParaRPr/>
          </a:p>
        </p:txBody>
      </p:sp>
      <p:sp>
        <p:nvSpPr>
          <p:cNvPr id="547" name="Google Shape;547;p8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Generally graph can be represented in two ways: </a:t>
            </a:r>
            <a:endParaRPr/>
          </a:p>
          <a:p>
            <a:pPr indent="-317500" lvl="1" marL="914400" rtl="0" algn="l">
              <a:spcBef>
                <a:spcPts val="0"/>
              </a:spcBef>
              <a:spcAft>
                <a:spcPts val="0"/>
              </a:spcAft>
              <a:buSzPts val="1400"/>
              <a:buChar char="○"/>
            </a:pPr>
            <a:r>
              <a:rPr lang="en"/>
              <a:t> adjacency lists(Linked list representation) and </a:t>
            </a:r>
            <a:endParaRPr/>
          </a:p>
          <a:p>
            <a:pPr indent="-317500" lvl="1" marL="914400" rtl="0" algn="l">
              <a:spcBef>
                <a:spcPts val="0"/>
              </a:spcBef>
              <a:spcAft>
                <a:spcPts val="0"/>
              </a:spcAft>
              <a:buSzPts val="1400"/>
              <a:buChar char="○"/>
            </a:pPr>
            <a:r>
              <a:rPr lang="en"/>
              <a:t>adjacency matrix(matrix).</a:t>
            </a:r>
            <a:endParaRPr/>
          </a:p>
          <a:p>
            <a:pPr indent="-342900" lvl="0" marL="457200" rtl="0" algn="l">
              <a:spcBef>
                <a:spcPts val="0"/>
              </a:spcBef>
              <a:spcAft>
                <a:spcPts val="0"/>
              </a:spcAft>
              <a:buSzPts val="1800"/>
              <a:buChar char="●"/>
            </a:pPr>
            <a:r>
              <a:rPr lang="en"/>
              <a:t>Adjacency List:</a:t>
            </a:r>
            <a:endParaRPr/>
          </a:p>
          <a:p>
            <a:pPr indent="-342900" lvl="0" marL="457200" rtl="0" algn="l">
              <a:spcBef>
                <a:spcPts val="0"/>
              </a:spcBef>
              <a:spcAft>
                <a:spcPts val="0"/>
              </a:spcAft>
              <a:buSzPts val="1800"/>
              <a:buChar char="●"/>
            </a:pPr>
            <a:r>
              <a:rPr lang="en"/>
              <a:t>This type of representation is suitable for the undirected graphs without multiple edges, and directed graphs. This representation looks as in the tables below.</a:t>
            </a:r>
            <a:endParaRPr/>
          </a:p>
          <a:p>
            <a:pPr indent="0" lvl="0" marL="0" rtl="0" algn="l">
              <a:spcBef>
                <a:spcPts val="1200"/>
              </a:spcBef>
              <a:spcAft>
                <a:spcPts val="1200"/>
              </a:spcAft>
              <a:buNone/>
            </a:pPr>
            <a:r>
              <a:t/>
            </a:r>
            <a:endParaRPr/>
          </a:p>
        </p:txBody>
      </p:sp>
      <p:pic>
        <p:nvPicPr>
          <p:cNvPr id="548" name="Google Shape;548;p85"/>
          <p:cNvPicPr preferRelativeResize="0"/>
          <p:nvPr/>
        </p:nvPicPr>
        <p:blipFill>
          <a:blip r:embed="rId3">
            <a:alphaModFix/>
          </a:blip>
          <a:stretch>
            <a:fillRect/>
          </a:stretch>
        </p:blipFill>
        <p:spPr>
          <a:xfrm>
            <a:off x="3796825" y="3054745"/>
            <a:ext cx="5347175" cy="2088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Representation[2]</a:t>
            </a:r>
            <a:endParaRPr/>
          </a:p>
        </p:txBody>
      </p:sp>
      <p:sp>
        <p:nvSpPr>
          <p:cNvPr id="554" name="Google Shape;554;p8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25755" lvl="0" marL="457200" rtl="0" algn="l">
              <a:spcBef>
                <a:spcPts val="1200"/>
              </a:spcBef>
              <a:spcAft>
                <a:spcPts val="0"/>
              </a:spcAft>
              <a:buSzPct val="100000"/>
              <a:buChar char="●"/>
            </a:pPr>
            <a:r>
              <a:rPr lang="en"/>
              <a:t>If we try to apply the algorithms of graph using the representation of graphs by lists of edges, or adjacency lists it can be tedious and time taking if there are high number of edges. </a:t>
            </a:r>
            <a:endParaRPr/>
          </a:p>
          <a:p>
            <a:pPr indent="-325755" lvl="0" marL="457200" rtl="0" algn="l">
              <a:spcBef>
                <a:spcPts val="0"/>
              </a:spcBef>
              <a:spcAft>
                <a:spcPts val="0"/>
              </a:spcAft>
              <a:buSzPct val="100000"/>
              <a:buChar char="●"/>
            </a:pPr>
            <a:r>
              <a:rPr lang="en"/>
              <a:t>For the sake of the computation, the graphs with many edges can be represented in other ways. In this class we discuss two ways of representing graphs in form of matrix.</a:t>
            </a:r>
            <a:endParaRPr/>
          </a:p>
        </p:txBody>
      </p:sp>
      <p:pic>
        <p:nvPicPr>
          <p:cNvPr id="555" name="Google Shape;555;p86"/>
          <p:cNvPicPr preferRelativeResize="0"/>
          <p:nvPr/>
        </p:nvPicPr>
        <p:blipFill>
          <a:blip r:embed="rId3">
            <a:alphaModFix/>
          </a:blip>
          <a:stretch>
            <a:fillRect/>
          </a:stretch>
        </p:blipFill>
        <p:spPr>
          <a:xfrm>
            <a:off x="2820675" y="1152473"/>
            <a:ext cx="6011626" cy="2145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Representation[3]</a:t>
            </a:r>
            <a:endParaRPr/>
          </a:p>
        </p:txBody>
      </p:sp>
      <p:sp>
        <p:nvSpPr>
          <p:cNvPr id="561" name="Google Shape;561;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SzPct val="100000"/>
              <a:buChar char="●"/>
            </a:pPr>
            <a:r>
              <a:rPr lang="en"/>
              <a:t>Adjacency Matrix</a:t>
            </a:r>
            <a:endParaRPr/>
          </a:p>
          <a:p>
            <a:pPr indent="0" lvl="0" marL="0" rtl="0" algn="l">
              <a:spcBef>
                <a:spcPts val="1200"/>
              </a:spcBef>
              <a:spcAft>
                <a:spcPts val="0"/>
              </a:spcAft>
              <a:buNone/>
            </a:pPr>
            <a:r>
              <a:rPr lang="en"/>
              <a:t>Given a simple graph G =(V, E) with |V| = n. assume that the vertices of the graph are listed in some arbitrary order like v1, v2, ..., vn. The adjacency matrix A of G, with respect to the order of the vertices is n-by-n zero-one matrix (A = [aij]) with the condition,</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34327" lvl="0" marL="457200" rtl="0" algn="l">
              <a:spcBef>
                <a:spcPts val="1200"/>
              </a:spcBef>
              <a:spcAft>
                <a:spcPts val="0"/>
              </a:spcAft>
              <a:buSzPct val="100000"/>
              <a:buChar char="●"/>
            </a:pPr>
            <a:r>
              <a:rPr lang="en"/>
              <a:t>Since there are n vertices and we may order vertices in any order there are n! possible order of the vertices. The adjacency matrix depends on the order of the vertices, hence there are n! possible adjacency matrices for a graph with n vertices.</a:t>
            </a:r>
            <a:endParaRPr/>
          </a:p>
        </p:txBody>
      </p:sp>
      <p:pic>
        <p:nvPicPr>
          <p:cNvPr id="562" name="Google Shape;562;p87"/>
          <p:cNvPicPr preferRelativeResize="0"/>
          <p:nvPr/>
        </p:nvPicPr>
        <p:blipFill>
          <a:blip r:embed="rId3">
            <a:alphaModFix/>
          </a:blip>
          <a:stretch>
            <a:fillRect/>
          </a:stretch>
        </p:blipFill>
        <p:spPr>
          <a:xfrm>
            <a:off x="2449825" y="2571750"/>
            <a:ext cx="4244350" cy="10771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Representation[4]</a:t>
            </a:r>
            <a:endParaRPr/>
          </a:p>
        </p:txBody>
      </p:sp>
      <p:sp>
        <p:nvSpPr>
          <p:cNvPr id="568" name="Google Shape;568;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69" name="Google Shape;569;p88"/>
          <p:cNvPicPr preferRelativeResize="0"/>
          <p:nvPr/>
        </p:nvPicPr>
        <p:blipFill>
          <a:blip r:embed="rId3">
            <a:alphaModFix/>
          </a:blip>
          <a:stretch>
            <a:fillRect/>
          </a:stretch>
        </p:blipFill>
        <p:spPr>
          <a:xfrm>
            <a:off x="0" y="1152475"/>
            <a:ext cx="3124200" cy="1809750"/>
          </a:xfrm>
          <a:prstGeom prst="rect">
            <a:avLst/>
          </a:prstGeom>
          <a:noFill/>
          <a:ln>
            <a:noFill/>
          </a:ln>
        </p:spPr>
      </p:pic>
      <p:pic>
        <p:nvPicPr>
          <p:cNvPr id="570" name="Google Shape;570;p88"/>
          <p:cNvPicPr preferRelativeResize="0"/>
          <p:nvPr/>
        </p:nvPicPr>
        <p:blipFill>
          <a:blip r:embed="rId4">
            <a:alphaModFix/>
          </a:blip>
          <a:stretch>
            <a:fillRect/>
          </a:stretch>
        </p:blipFill>
        <p:spPr>
          <a:xfrm>
            <a:off x="3435900" y="2473200"/>
            <a:ext cx="5675775" cy="26703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Representation[5]</a:t>
            </a:r>
            <a:endParaRPr/>
          </a:p>
        </p:txBody>
      </p:sp>
      <p:sp>
        <p:nvSpPr>
          <p:cNvPr id="576" name="Google Shape;576;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577" name="Google Shape;577;p89"/>
          <p:cNvPicPr preferRelativeResize="0"/>
          <p:nvPr/>
        </p:nvPicPr>
        <p:blipFill>
          <a:blip r:embed="rId3">
            <a:alphaModFix/>
          </a:blip>
          <a:stretch>
            <a:fillRect/>
          </a:stretch>
        </p:blipFill>
        <p:spPr>
          <a:xfrm>
            <a:off x="0" y="1657350"/>
            <a:ext cx="4143375" cy="1828800"/>
          </a:xfrm>
          <a:prstGeom prst="rect">
            <a:avLst/>
          </a:prstGeom>
          <a:noFill/>
          <a:ln>
            <a:noFill/>
          </a:ln>
        </p:spPr>
      </p:pic>
      <p:pic>
        <p:nvPicPr>
          <p:cNvPr id="578" name="Google Shape;578;p89"/>
          <p:cNvPicPr preferRelativeResize="0"/>
          <p:nvPr/>
        </p:nvPicPr>
        <p:blipFill>
          <a:blip r:embed="rId4">
            <a:alphaModFix/>
          </a:blip>
          <a:stretch>
            <a:fillRect/>
          </a:stretch>
        </p:blipFill>
        <p:spPr>
          <a:xfrm>
            <a:off x="4455075" y="1567913"/>
            <a:ext cx="4688926" cy="3575587"/>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Traversal</a:t>
            </a:r>
            <a:endParaRPr/>
          </a:p>
        </p:txBody>
      </p:sp>
      <p:sp>
        <p:nvSpPr>
          <p:cNvPr id="584" name="Google Shape;584;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Two types:</a:t>
            </a:r>
            <a:endParaRPr/>
          </a:p>
          <a:p>
            <a:pPr indent="-342900" lvl="0" marL="914400" rtl="0" algn="l">
              <a:spcBef>
                <a:spcPts val="1200"/>
              </a:spcBef>
              <a:spcAft>
                <a:spcPts val="0"/>
              </a:spcAft>
              <a:buSzPts val="1800"/>
              <a:buChar char="●"/>
            </a:pPr>
            <a:r>
              <a:rPr lang="en"/>
              <a:t>Breadth-first search:</a:t>
            </a:r>
            <a:endParaRPr/>
          </a:p>
          <a:p>
            <a:pPr indent="-342900" lvl="0" marL="914400" rtl="0" algn="l">
              <a:spcBef>
                <a:spcPts val="0"/>
              </a:spcBef>
              <a:spcAft>
                <a:spcPts val="0"/>
              </a:spcAft>
              <a:buSzPts val="1800"/>
              <a:buChar char="●"/>
            </a:pPr>
            <a:r>
              <a:rPr lang="en"/>
              <a:t>Depth First search</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BFS</a:t>
            </a:r>
            <a:endParaRPr/>
          </a:p>
        </p:txBody>
      </p:sp>
      <p:sp>
        <p:nvSpPr>
          <p:cNvPr id="590" name="Google Shape;590;p9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Choose some vertex arbitrarily as a root. Add all the vertices and edges that are incident in the root. </a:t>
            </a:r>
            <a:endParaRPr/>
          </a:p>
          <a:p>
            <a:pPr indent="-342900" lvl="0" marL="457200" rtl="0" algn="l">
              <a:spcBef>
                <a:spcPts val="0"/>
              </a:spcBef>
              <a:spcAft>
                <a:spcPts val="0"/>
              </a:spcAft>
              <a:buSzPts val="1800"/>
              <a:buChar char="●"/>
            </a:pPr>
            <a:r>
              <a:rPr lang="en"/>
              <a:t>The new vertices added will become the vertices at the level 1 of the BFS tree. </a:t>
            </a:r>
            <a:endParaRPr/>
          </a:p>
          <a:p>
            <a:pPr indent="-342900" lvl="0" marL="457200" rtl="0" algn="l">
              <a:spcBef>
                <a:spcPts val="0"/>
              </a:spcBef>
              <a:spcAft>
                <a:spcPts val="0"/>
              </a:spcAft>
              <a:buSzPts val="1800"/>
              <a:buChar char="●"/>
            </a:pPr>
            <a:r>
              <a:rPr lang="en"/>
              <a:t>Form the set of the added vertices of level 1, find other vertices, such that they are connected by edges at level 1 vertices. </a:t>
            </a:r>
            <a:endParaRPr/>
          </a:p>
          <a:p>
            <a:pPr indent="-342900" lvl="0" marL="457200" rtl="0" algn="l">
              <a:spcBef>
                <a:spcPts val="0"/>
              </a:spcBef>
              <a:spcAft>
                <a:spcPts val="0"/>
              </a:spcAft>
              <a:buSzPts val="1800"/>
              <a:buChar char="●"/>
            </a:pPr>
            <a:r>
              <a:rPr lang="en"/>
              <a:t>Queue is used</a:t>
            </a:r>
            <a:endParaRPr/>
          </a:p>
          <a:p>
            <a:pPr indent="-342900" lvl="0" marL="457200" rtl="0" algn="l">
              <a:spcBef>
                <a:spcPts val="0"/>
              </a:spcBef>
              <a:spcAft>
                <a:spcPts val="0"/>
              </a:spcAft>
              <a:buSzPts val="1800"/>
              <a:buChar char="●"/>
            </a:pPr>
            <a:r>
              <a:rPr lang="en"/>
              <a:t>Follow the above step until all the vertices are added.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Complete Binary Tree</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 complete binary tree is a binary tree in which every level, except possibly the last, is </a:t>
            </a:r>
            <a:r>
              <a:rPr lang="en"/>
              <a:t>completely</a:t>
            </a:r>
            <a:r>
              <a:rPr lang="en"/>
              <a:t> filled, and all nodes are as far left as possible.</a:t>
            </a:r>
            <a:endParaRPr/>
          </a:p>
          <a:p>
            <a:pPr indent="-342900" lvl="0" marL="457200" rtl="0" algn="l">
              <a:spcBef>
                <a:spcPts val="0"/>
              </a:spcBef>
              <a:spcAft>
                <a:spcPts val="0"/>
              </a:spcAft>
              <a:buSzPts val="1800"/>
              <a:buChar char="●"/>
            </a:pPr>
            <a:r>
              <a:rPr lang="en"/>
              <a:t>A complete binary tree of depth d is called strictly binary tree if all of whose leaves are at level d.</a:t>
            </a:r>
            <a:endParaRPr/>
          </a:p>
          <a:p>
            <a:pPr indent="-342900" lvl="0" marL="457200" rtl="0" algn="l">
              <a:spcBef>
                <a:spcPts val="0"/>
              </a:spcBef>
              <a:spcAft>
                <a:spcPts val="0"/>
              </a:spcAft>
              <a:buSzPts val="1800"/>
              <a:buChar char="●"/>
            </a:pPr>
            <a:r>
              <a:rPr lang="en"/>
              <a:t>A complete binary tree has 2</a:t>
            </a:r>
            <a:r>
              <a:rPr baseline="30000" lang="en"/>
              <a:t>d</a:t>
            </a:r>
            <a:r>
              <a:rPr lang="en"/>
              <a:t> nodes at every depth d and 2</a:t>
            </a:r>
            <a:r>
              <a:rPr baseline="30000" lang="en"/>
              <a:t>d</a:t>
            </a:r>
            <a:r>
              <a:rPr lang="en"/>
              <a:t>-1 non leaf nodes.</a:t>
            </a:r>
            <a:endParaRPr/>
          </a:p>
        </p:txBody>
      </p:sp>
      <p:pic>
        <p:nvPicPr>
          <p:cNvPr id="102" name="Google Shape;102;p20"/>
          <p:cNvPicPr preferRelativeResize="0"/>
          <p:nvPr/>
        </p:nvPicPr>
        <p:blipFill>
          <a:blip r:embed="rId3">
            <a:alphaModFix/>
          </a:blip>
          <a:stretch>
            <a:fillRect/>
          </a:stretch>
        </p:blipFill>
        <p:spPr>
          <a:xfrm>
            <a:off x="3202525" y="2814175"/>
            <a:ext cx="5507300" cy="23293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BFS[1]</a:t>
            </a:r>
            <a:endParaRPr/>
          </a:p>
        </p:txBody>
      </p:sp>
      <p:sp>
        <p:nvSpPr>
          <p:cNvPr id="596" name="Google Shape;596;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Perform BFS on the following graph:</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Step1: Choose “a” as an initial vertex.</a:t>
            </a:r>
            <a:endParaRPr/>
          </a:p>
        </p:txBody>
      </p:sp>
      <p:pic>
        <p:nvPicPr>
          <p:cNvPr id="597" name="Google Shape;597;p92"/>
          <p:cNvPicPr preferRelativeResize="0"/>
          <p:nvPr/>
        </p:nvPicPr>
        <p:blipFill>
          <a:blip r:embed="rId3">
            <a:alphaModFix/>
          </a:blip>
          <a:stretch>
            <a:fillRect/>
          </a:stretch>
        </p:blipFill>
        <p:spPr>
          <a:xfrm>
            <a:off x="4572000" y="836075"/>
            <a:ext cx="2143350" cy="1514850"/>
          </a:xfrm>
          <a:prstGeom prst="rect">
            <a:avLst/>
          </a:prstGeom>
          <a:noFill/>
          <a:ln>
            <a:noFill/>
          </a:ln>
        </p:spPr>
      </p:pic>
      <p:pic>
        <p:nvPicPr>
          <p:cNvPr id="598" name="Google Shape;598;p92"/>
          <p:cNvPicPr preferRelativeResize="0"/>
          <p:nvPr/>
        </p:nvPicPr>
        <p:blipFill>
          <a:blip r:embed="rId4">
            <a:alphaModFix/>
          </a:blip>
          <a:stretch>
            <a:fillRect/>
          </a:stretch>
        </p:blipFill>
        <p:spPr>
          <a:xfrm>
            <a:off x="1387469" y="2571749"/>
            <a:ext cx="7263431" cy="25717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BFS[2]</a:t>
            </a:r>
            <a:endParaRPr/>
          </a:p>
        </p:txBody>
      </p:sp>
      <p:sp>
        <p:nvSpPr>
          <p:cNvPr id="604" name="Google Shape;604;p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Step2:Order the vertices of level 1 ie {b,c,g,e,f}. Say order by {e,f,g,b,c}</a:t>
            </a:r>
            <a:endParaRPr/>
          </a:p>
        </p:txBody>
      </p:sp>
      <p:pic>
        <p:nvPicPr>
          <p:cNvPr id="605" name="Google Shape;605;p93"/>
          <p:cNvPicPr preferRelativeResize="0"/>
          <p:nvPr/>
        </p:nvPicPr>
        <p:blipFill>
          <a:blip r:embed="rId3">
            <a:alphaModFix/>
          </a:blip>
          <a:stretch>
            <a:fillRect/>
          </a:stretch>
        </p:blipFill>
        <p:spPr>
          <a:xfrm>
            <a:off x="7000650" y="-26050"/>
            <a:ext cx="2143350" cy="1514850"/>
          </a:xfrm>
          <a:prstGeom prst="rect">
            <a:avLst/>
          </a:prstGeom>
          <a:noFill/>
          <a:ln>
            <a:noFill/>
          </a:ln>
        </p:spPr>
      </p:pic>
      <p:pic>
        <p:nvPicPr>
          <p:cNvPr id="606" name="Google Shape;606;p93"/>
          <p:cNvPicPr preferRelativeResize="0"/>
          <p:nvPr/>
        </p:nvPicPr>
        <p:blipFill>
          <a:blip r:embed="rId4">
            <a:alphaModFix/>
          </a:blip>
          <a:stretch>
            <a:fillRect/>
          </a:stretch>
        </p:blipFill>
        <p:spPr>
          <a:xfrm>
            <a:off x="601163" y="2177000"/>
            <a:ext cx="7941676" cy="29665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BFS[4]</a:t>
            </a:r>
            <a:endParaRPr/>
          </a:p>
        </p:txBody>
      </p:sp>
      <p:sp>
        <p:nvSpPr>
          <p:cNvPr id="612" name="Google Shape;612;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Algorithm:</a:t>
            </a:r>
            <a:endParaRPr/>
          </a:p>
          <a:p>
            <a:pPr indent="0" lvl="0" marL="0" rtl="0" algn="l">
              <a:spcBef>
                <a:spcPts val="1200"/>
              </a:spcBef>
              <a:spcAft>
                <a:spcPts val="1200"/>
              </a:spcAft>
              <a:buNone/>
            </a:pPr>
            <a:r>
              <a:t/>
            </a:r>
            <a:endParaRPr/>
          </a:p>
        </p:txBody>
      </p:sp>
      <p:pic>
        <p:nvPicPr>
          <p:cNvPr id="613" name="Google Shape;613;p94"/>
          <p:cNvPicPr preferRelativeResize="0"/>
          <p:nvPr/>
        </p:nvPicPr>
        <p:blipFill>
          <a:blip r:embed="rId3">
            <a:alphaModFix/>
          </a:blip>
          <a:stretch>
            <a:fillRect/>
          </a:stretch>
        </p:blipFill>
        <p:spPr>
          <a:xfrm>
            <a:off x="2020273" y="1406750"/>
            <a:ext cx="4617625" cy="373675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BFS[5]</a:t>
            </a:r>
            <a:endParaRPr/>
          </a:p>
        </p:txBody>
      </p:sp>
      <p:sp>
        <p:nvSpPr>
          <p:cNvPr id="619" name="Google Shape;619;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Algorithm Analysis:</a:t>
            </a:r>
            <a:endParaRPr/>
          </a:p>
          <a:p>
            <a:pPr indent="-342900" lvl="0" marL="457200" rtl="0" algn="l">
              <a:spcBef>
                <a:spcPts val="1200"/>
              </a:spcBef>
              <a:spcAft>
                <a:spcPts val="0"/>
              </a:spcAft>
              <a:buSzPts val="1800"/>
              <a:buChar char="●"/>
            </a:pPr>
            <a:r>
              <a:rPr lang="en"/>
              <a:t>From the algorithm above all the vertices are put once in the queue and they are accessed. </a:t>
            </a:r>
            <a:endParaRPr/>
          </a:p>
          <a:p>
            <a:pPr indent="-342900" lvl="0" marL="457200" rtl="0" algn="l">
              <a:spcBef>
                <a:spcPts val="0"/>
              </a:spcBef>
              <a:spcAft>
                <a:spcPts val="0"/>
              </a:spcAft>
              <a:buSzPts val="1800"/>
              <a:buChar char="●"/>
            </a:pPr>
            <a:r>
              <a:rPr lang="en"/>
              <a:t>For each accessed vertex from the queue their adjacent vertices are looked for and this can be done in O(n) time(for the worst case the graph is complete). </a:t>
            </a:r>
            <a:endParaRPr/>
          </a:p>
          <a:p>
            <a:pPr indent="-342900" lvl="0" marL="457200" rtl="0" algn="l">
              <a:spcBef>
                <a:spcPts val="0"/>
              </a:spcBef>
              <a:spcAft>
                <a:spcPts val="0"/>
              </a:spcAft>
              <a:buSzPts val="1800"/>
              <a:buChar char="●"/>
            </a:pPr>
            <a:r>
              <a:rPr lang="en"/>
              <a:t>This computation for all the possible vertices that may be in the queue i.e. n, produce complexity of an algorithm as O(n2).</a:t>
            </a:r>
            <a:endParaRPr/>
          </a:p>
          <a:p>
            <a:pPr indent="0" lvl="0" marL="0" rtl="0" algn="l">
              <a:spcBef>
                <a:spcPts val="1200"/>
              </a:spcBef>
              <a:spcAft>
                <a:spcPts val="12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First Search (DFS)</a:t>
            </a:r>
            <a:endParaRPr/>
          </a:p>
        </p:txBody>
      </p:sp>
      <p:sp>
        <p:nvSpPr>
          <p:cNvPr id="625" name="Google Shape;625;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95000"/>
              </a:lnSpc>
              <a:spcBef>
                <a:spcPts val="0"/>
              </a:spcBef>
              <a:spcAft>
                <a:spcPts val="0"/>
              </a:spcAft>
              <a:buSzPts val="1900"/>
              <a:buChar char="●"/>
            </a:pPr>
            <a:r>
              <a:rPr lang="en" sz="1900"/>
              <a:t>This is another technique that can be used to search the graph. </a:t>
            </a:r>
            <a:endParaRPr sz="1900"/>
          </a:p>
          <a:p>
            <a:pPr indent="-349250" lvl="0" marL="457200" rtl="0" algn="l">
              <a:lnSpc>
                <a:spcPct val="95000"/>
              </a:lnSpc>
              <a:spcBef>
                <a:spcPts val="0"/>
              </a:spcBef>
              <a:spcAft>
                <a:spcPts val="0"/>
              </a:spcAft>
              <a:buSzPts val="1900"/>
              <a:buChar char="●"/>
            </a:pPr>
            <a:r>
              <a:rPr lang="en" sz="1900"/>
              <a:t>Choose a vertex as a root and form a path by starting at a root vertex by successively adding vertices and edges. </a:t>
            </a:r>
            <a:endParaRPr sz="1900"/>
          </a:p>
          <a:p>
            <a:pPr indent="-349250" lvl="0" marL="457200" rtl="0" algn="l">
              <a:lnSpc>
                <a:spcPct val="95000"/>
              </a:lnSpc>
              <a:spcBef>
                <a:spcPts val="0"/>
              </a:spcBef>
              <a:spcAft>
                <a:spcPts val="0"/>
              </a:spcAft>
              <a:buSzPts val="1900"/>
              <a:buChar char="●"/>
            </a:pPr>
            <a:r>
              <a:rPr lang="en" sz="1900"/>
              <a:t>This process is continued until no possible path can be formed.</a:t>
            </a:r>
            <a:endParaRPr sz="1900"/>
          </a:p>
          <a:p>
            <a:pPr indent="-349250" lvl="0" marL="457200" rtl="0" algn="l">
              <a:lnSpc>
                <a:spcPct val="95000"/>
              </a:lnSpc>
              <a:spcBef>
                <a:spcPts val="0"/>
              </a:spcBef>
              <a:spcAft>
                <a:spcPts val="0"/>
              </a:spcAft>
              <a:buSzPts val="1900"/>
              <a:buChar char="●"/>
            </a:pPr>
            <a:r>
              <a:rPr lang="en" sz="1900"/>
              <a:t> If the path contains all the vertices, then the tree consisting this path is DFS tree. Otherwise, we must add other edges and vertices.</a:t>
            </a:r>
            <a:endParaRPr sz="1900"/>
          </a:p>
          <a:p>
            <a:pPr indent="-349250" lvl="0" marL="457200" rtl="0" algn="l">
              <a:lnSpc>
                <a:spcPct val="95000"/>
              </a:lnSpc>
              <a:spcBef>
                <a:spcPts val="0"/>
              </a:spcBef>
              <a:spcAft>
                <a:spcPts val="0"/>
              </a:spcAft>
              <a:buSzPts val="1900"/>
              <a:buChar char="●"/>
            </a:pPr>
            <a:r>
              <a:rPr lang="en" sz="1900"/>
              <a:t>For this move back from the last vertex that is met in the previous path and find whether it is possible to find new path starting from the vertex just met. </a:t>
            </a:r>
            <a:endParaRPr sz="1900"/>
          </a:p>
          <a:p>
            <a:pPr indent="-349250" lvl="0" marL="457200" rtl="0" algn="l">
              <a:lnSpc>
                <a:spcPct val="95000"/>
              </a:lnSpc>
              <a:spcBef>
                <a:spcPts val="0"/>
              </a:spcBef>
              <a:spcAft>
                <a:spcPts val="0"/>
              </a:spcAft>
              <a:buSzPts val="1900"/>
              <a:buChar char="●"/>
            </a:pPr>
            <a:r>
              <a:rPr lang="en" sz="1900"/>
              <a:t>If there is such a path continue the process above.</a:t>
            </a:r>
            <a:endParaRPr sz="1900"/>
          </a:p>
          <a:p>
            <a:pPr indent="-349250" lvl="0" marL="457200" rtl="0" algn="l">
              <a:lnSpc>
                <a:spcPct val="95000"/>
              </a:lnSpc>
              <a:spcBef>
                <a:spcPts val="0"/>
              </a:spcBef>
              <a:spcAft>
                <a:spcPts val="0"/>
              </a:spcAft>
              <a:buSzPts val="1900"/>
              <a:buChar char="●"/>
            </a:pPr>
            <a:r>
              <a:rPr lang="en" sz="1900"/>
              <a:t> If this cannot be done, move back to another vertex and repeat the process. This method makes use of stack.</a:t>
            </a:r>
            <a:endParaRPr sz="1900"/>
          </a:p>
          <a:p>
            <a:pPr indent="-349250" lvl="0" marL="457200" rtl="0" algn="l">
              <a:lnSpc>
                <a:spcPct val="95000"/>
              </a:lnSpc>
              <a:spcBef>
                <a:spcPts val="0"/>
              </a:spcBef>
              <a:spcAft>
                <a:spcPts val="0"/>
              </a:spcAft>
              <a:buSzPts val="1900"/>
              <a:buChar char="●"/>
            </a:pPr>
            <a:r>
              <a:rPr lang="en" sz="1900"/>
              <a:t>The whole process is continued until all the vertices are met. This method of search is also called </a:t>
            </a:r>
            <a:r>
              <a:rPr b="1" lang="en" sz="1900"/>
              <a:t>backtracking</a:t>
            </a:r>
            <a:r>
              <a:rPr lang="en" sz="1900"/>
              <a:t>.</a:t>
            </a:r>
            <a:endParaRPr sz="19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First Search (DFS)[2]</a:t>
            </a:r>
            <a:endParaRPr/>
          </a:p>
        </p:txBody>
      </p:sp>
      <p:sp>
        <p:nvSpPr>
          <p:cNvPr id="631" name="Google Shape;631;p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95000"/>
              </a:lnSpc>
              <a:spcBef>
                <a:spcPts val="0"/>
              </a:spcBef>
              <a:spcAft>
                <a:spcPts val="0"/>
              </a:spcAft>
              <a:buSzPts val="1900"/>
              <a:buChar char="●"/>
            </a:pPr>
            <a:r>
              <a:rPr lang="en" sz="1900"/>
              <a:t>Perform DFS on the following graph:	</a:t>
            </a:r>
            <a:endParaRPr sz="1900"/>
          </a:p>
          <a:p>
            <a:pPr indent="0" lvl="0" marL="0" rtl="0" algn="l">
              <a:lnSpc>
                <a:spcPct val="95000"/>
              </a:lnSpc>
              <a:spcBef>
                <a:spcPts val="1200"/>
              </a:spcBef>
              <a:spcAft>
                <a:spcPts val="0"/>
              </a:spcAft>
              <a:buNone/>
            </a:pPr>
            <a:r>
              <a:t/>
            </a:r>
            <a:endParaRPr sz="1900"/>
          </a:p>
          <a:p>
            <a:pPr indent="0" lvl="0" marL="0" rtl="0" algn="l">
              <a:lnSpc>
                <a:spcPct val="95000"/>
              </a:lnSpc>
              <a:spcBef>
                <a:spcPts val="1200"/>
              </a:spcBef>
              <a:spcAft>
                <a:spcPts val="0"/>
              </a:spcAft>
              <a:buNone/>
            </a:pPr>
            <a:r>
              <a:rPr lang="en" sz="1900"/>
              <a:t>Step 1: Choose a as initial vertex:</a:t>
            </a:r>
            <a:endParaRPr sz="1900"/>
          </a:p>
          <a:p>
            <a:pPr indent="0" lvl="0" marL="0" rtl="0" algn="l">
              <a:lnSpc>
                <a:spcPct val="95000"/>
              </a:lnSpc>
              <a:spcBef>
                <a:spcPts val="1200"/>
              </a:spcBef>
              <a:spcAft>
                <a:spcPts val="0"/>
              </a:spcAft>
              <a:buNone/>
            </a:pPr>
            <a:r>
              <a:rPr lang="en" sz="1900"/>
              <a:t>	 	 	 		</a:t>
            </a:r>
            <a:endParaRPr sz="1900"/>
          </a:p>
          <a:p>
            <a:pPr indent="0" lvl="0" marL="0" rtl="0" algn="l">
              <a:lnSpc>
                <a:spcPct val="95000"/>
              </a:lnSpc>
              <a:spcBef>
                <a:spcPts val="1200"/>
              </a:spcBef>
              <a:spcAft>
                <a:spcPts val="1200"/>
              </a:spcAft>
              <a:buNone/>
            </a:pPr>
            <a:r>
              <a:t/>
            </a:r>
            <a:endParaRPr sz="1900"/>
          </a:p>
        </p:txBody>
      </p:sp>
      <p:pic>
        <p:nvPicPr>
          <p:cNvPr id="632" name="Google Shape;632;p97"/>
          <p:cNvPicPr preferRelativeResize="0"/>
          <p:nvPr/>
        </p:nvPicPr>
        <p:blipFill>
          <a:blip r:embed="rId3">
            <a:alphaModFix/>
          </a:blip>
          <a:stretch>
            <a:fillRect/>
          </a:stretch>
        </p:blipFill>
        <p:spPr>
          <a:xfrm>
            <a:off x="5618300" y="0"/>
            <a:ext cx="3214000" cy="2228875"/>
          </a:xfrm>
          <a:prstGeom prst="rect">
            <a:avLst/>
          </a:prstGeom>
          <a:noFill/>
          <a:ln>
            <a:noFill/>
          </a:ln>
        </p:spPr>
      </p:pic>
      <p:pic>
        <p:nvPicPr>
          <p:cNvPr id="633" name="Google Shape;633;p97"/>
          <p:cNvPicPr preferRelativeResize="0"/>
          <p:nvPr/>
        </p:nvPicPr>
        <p:blipFill>
          <a:blip r:embed="rId4">
            <a:alphaModFix/>
          </a:blip>
          <a:stretch>
            <a:fillRect/>
          </a:stretch>
        </p:blipFill>
        <p:spPr>
          <a:xfrm>
            <a:off x="180425" y="2571740"/>
            <a:ext cx="8520598" cy="245736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First Search (DFS)[3]</a:t>
            </a:r>
            <a:endParaRPr/>
          </a:p>
        </p:txBody>
      </p:sp>
      <p:sp>
        <p:nvSpPr>
          <p:cNvPr id="639" name="Google Shape;639;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900"/>
          </a:p>
          <a:p>
            <a:pPr indent="0" lvl="0" marL="0" rtl="0" algn="l">
              <a:lnSpc>
                <a:spcPct val="95000"/>
              </a:lnSpc>
              <a:spcBef>
                <a:spcPts val="1200"/>
              </a:spcBef>
              <a:spcAft>
                <a:spcPts val="0"/>
              </a:spcAft>
              <a:buNone/>
            </a:pPr>
            <a:r>
              <a:rPr lang="en" sz="1900"/>
              <a:t>	 	 	 		</a:t>
            </a:r>
            <a:endParaRPr sz="1900"/>
          </a:p>
          <a:p>
            <a:pPr indent="0" lvl="0" marL="0" rtl="0" algn="l">
              <a:lnSpc>
                <a:spcPct val="95000"/>
              </a:lnSpc>
              <a:spcBef>
                <a:spcPts val="1200"/>
              </a:spcBef>
              <a:spcAft>
                <a:spcPts val="1200"/>
              </a:spcAft>
              <a:buNone/>
            </a:pPr>
            <a:r>
              <a:t/>
            </a:r>
            <a:endParaRPr sz="1900"/>
          </a:p>
        </p:txBody>
      </p:sp>
      <p:pic>
        <p:nvPicPr>
          <p:cNvPr id="640" name="Google Shape;640;p98"/>
          <p:cNvPicPr preferRelativeResize="0"/>
          <p:nvPr/>
        </p:nvPicPr>
        <p:blipFill>
          <a:blip r:embed="rId3">
            <a:alphaModFix/>
          </a:blip>
          <a:stretch>
            <a:fillRect/>
          </a:stretch>
        </p:blipFill>
        <p:spPr>
          <a:xfrm>
            <a:off x="6581150" y="0"/>
            <a:ext cx="2251150" cy="1561150"/>
          </a:xfrm>
          <a:prstGeom prst="rect">
            <a:avLst/>
          </a:prstGeom>
          <a:noFill/>
          <a:ln>
            <a:noFill/>
          </a:ln>
        </p:spPr>
      </p:pic>
      <p:pic>
        <p:nvPicPr>
          <p:cNvPr id="641" name="Google Shape;641;p98"/>
          <p:cNvPicPr preferRelativeResize="0"/>
          <p:nvPr/>
        </p:nvPicPr>
        <p:blipFill>
          <a:blip r:embed="rId4">
            <a:alphaModFix/>
          </a:blip>
          <a:stretch>
            <a:fillRect/>
          </a:stretch>
        </p:blipFill>
        <p:spPr>
          <a:xfrm>
            <a:off x="0" y="2261939"/>
            <a:ext cx="9144000" cy="2881572"/>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First Search (DFS)[4]</a:t>
            </a:r>
            <a:endParaRPr/>
          </a:p>
        </p:txBody>
      </p:sp>
      <p:sp>
        <p:nvSpPr>
          <p:cNvPr id="647" name="Google Shape;647;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900"/>
          </a:p>
          <a:p>
            <a:pPr indent="0" lvl="0" marL="0" rtl="0" algn="l">
              <a:lnSpc>
                <a:spcPct val="95000"/>
              </a:lnSpc>
              <a:spcBef>
                <a:spcPts val="1200"/>
              </a:spcBef>
              <a:spcAft>
                <a:spcPts val="0"/>
              </a:spcAft>
              <a:buNone/>
            </a:pPr>
            <a:r>
              <a:rPr lang="en" sz="1900"/>
              <a:t>	 	 	 		</a:t>
            </a:r>
            <a:endParaRPr sz="1900"/>
          </a:p>
          <a:p>
            <a:pPr indent="0" lvl="0" marL="0" rtl="0" algn="l">
              <a:lnSpc>
                <a:spcPct val="95000"/>
              </a:lnSpc>
              <a:spcBef>
                <a:spcPts val="1200"/>
              </a:spcBef>
              <a:spcAft>
                <a:spcPts val="1200"/>
              </a:spcAft>
              <a:buNone/>
            </a:pPr>
            <a:r>
              <a:t/>
            </a:r>
            <a:endParaRPr sz="1900"/>
          </a:p>
        </p:txBody>
      </p:sp>
      <p:pic>
        <p:nvPicPr>
          <p:cNvPr id="648" name="Google Shape;648;p99"/>
          <p:cNvPicPr preferRelativeResize="0"/>
          <p:nvPr/>
        </p:nvPicPr>
        <p:blipFill>
          <a:blip r:embed="rId3">
            <a:alphaModFix/>
          </a:blip>
          <a:stretch>
            <a:fillRect/>
          </a:stretch>
        </p:blipFill>
        <p:spPr>
          <a:xfrm>
            <a:off x="6581150" y="0"/>
            <a:ext cx="2251150" cy="1561150"/>
          </a:xfrm>
          <a:prstGeom prst="rect">
            <a:avLst/>
          </a:prstGeom>
          <a:noFill/>
          <a:ln>
            <a:noFill/>
          </a:ln>
        </p:spPr>
      </p:pic>
      <p:pic>
        <p:nvPicPr>
          <p:cNvPr id="649" name="Google Shape;649;p99"/>
          <p:cNvPicPr preferRelativeResize="0"/>
          <p:nvPr/>
        </p:nvPicPr>
        <p:blipFill>
          <a:blip r:embed="rId4">
            <a:alphaModFix/>
          </a:blip>
          <a:stretch>
            <a:fillRect/>
          </a:stretch>
        </p:blipFill>
        <p:spPr>
          <a:xfrm>
            <a:off x="0" y="2143563"/>
            <a:ext cx="9144001" cy="29999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First Search (DFS)[5]</a:t>
            </a:r>
            <a:endParaRPr/>
          </a:p>
        </p:txBody>
      </p:sp>
      <p:sp>
        <p:nvSpPr>
          <p:cNvPr id="655" name="Google Shape;655;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900"/>
          </a:p>
          <a:p>
            <a:pPr indent="0" lvl="0" marL="0" rtl="0" algn="l">
              <a:lnSpc>
                <a:spcPct val="95000"/>
              </a:lnSpc>
              <a:spcBef>
                <a:spcPts val="1200"/>
              </a:spcBef>
              <a:spcAft>
                <a:spcPts val="0"/>
              </a:spcAft>
              <a:buNone/>
            </a:pPr>
            <a:r>
              <a:rPr lang="en" sz="1900"/>
              <a:t>	 	 	 		</a:t>
            </a:r>
            <a:endParaRPr sz="1900"/>
          </a:p>
          <a:p>
            <a:pPr indent="0" lvl="0" marL="0" rtl="0" algn="l">
              <a:lnSpc>
                <a:spcPct val="95000"/>
              </a:lnSpc>
              <a:spcBef>
                <a:spcPts val="1200"/>
              </a:spcBef>
              <a:spcAft>
                <a:spcPts val="1200"/>
              </a:spcAft>
              <a:buNone/>
            </a:pPr>
            <a:r>
              <a:t/>
            </a:r>
            <a:endParaRPr sz="1900"/>
          </a:p>
        </p:txBody>
      </p:sp>
      <p:pic>
        <p:nvPicPr>
          <p:cNvPr id="656" name="Google Shape;656;p100"/>
          <p:cNvPicPr preferRelativeResize="0"/>
          <p:nvPr/>
        </p:nvPicPr>
        <p:blipFill>
          <a:blip r:embed="rId3">
            <a:alphaModFix/>
          </a:blip>
          <a:stretch>
            <a:fillRect/>
          </a:stretch>
        </p:blipFill>
        <p:spPr>
          <a:xfrm>
            <a:off x="6581150" y="0"/>
            <a:ext cx="2251150" cy="1561150"/>
          </a:xfrm>
          <a:prstGeom prst="rect">
            <a:avLst/>
          </a:prstGeom>
          <a:noFill/>
          <a:ln>
            <a:noFill/>
          </a:ln>
        </p:spPr>
      </p:pic>
      <p:pic>
        <p:nvPicPr>
          <p:cNvPr id="657" name="Google Shape;657;p100"/>
          <p:cNvPicPr preferRelativeResize="0"/>
          <p:nvPr/>
        </p:nvPicPr>
        <p:blipFill>
          <a:blip r:embed="rId4">
            <a:alphaModFix/>
          </a:blip>
          <a:stretch>
            <a:fillRect/>
          </a:stretch>
        </p:blipFill>
        <p:spPr>
          <a:xfrm>
            <a:off x="0" y="1561145"/>
            <a:ext cx="9144001" cy="3630259"/>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First Search (DFS)[6]</a:t>
            </a:r>
            <a:endParaRPr/>
          </a:p>
        </p:txBody>
      </p:sp>
      <p:sp>
        <p:nvSpPr>
          <p:cNvPr id="663" name="Google Shape;663;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sz="1900"/>
          </a:p>
          <a:p>
            <a:pPr indent="0" lvl="0" marL="0" rtl="0" algn="l">
              <a:lnSpc>
                <a:spcPct val="95000"/>
              </a:lnSpc>
              <a:spcBef>
                <a:spcPts val="1200"/>
              </a:spcBef>
              <a:spcAft>
                <a:spcPts val="0"/>
              </a:spcAft>
              <a:buNone/>
            </a:pPr>
            <a:r>
              <a:rPr lang="en" sz="1900"/>
              <a:t>	 	 	 		</a:t>
            </a:r>
            <a:endParaRPr sz="1900"/>
          </a:p>
          <a:p>
            <a:pPr indent="0" lvl="0" marL="0" rtl="0" algn="l">
              <a:lnSpc>
                <a:spcPct val="95000"/>
              </a:lnSpc>
              <a:spcBef>
                <a:spcPts val="1200"/>
              </a:spcBef>
              <a:spcAft>
                <a:spcPts val="1200"/>
              </a:spcAft>
              <a:buNone/>
            </a:pPr>
            <a:r>
              <a:t/>
            </a:r>
            <a:endParaRPr sz="1900"/>
          </a:p>
        </p:txBody>
      </p:sp>
      <p:pic>
        <p:nvPicPr>
          <p:cNvPr id="664" name="Google Shape;664;p101"/>
          <p:cNvPicPr preferRelativeResize="0"/>
          <p:nvPr/>
        </p:nvPicPr>
        <p:blipFill>
          <a:blip r:embed="rId3">
            <a:alphaModFix/>
          </a:blip>
          <a:stretch>
            <a:fillRect/>
          </a:stretch>
        </p:blipFill>
        <p:spPr>
          <a:xfrm>
            <a:off x="6581150" y="0"/>
            <a:ext cx="2251150" cy="1561150"/>
          </a:xfrm>
          <a:prstGeom prst="rect">
            <a:avLst/>
          </a:prstGeom>
          <a:noFill/>
          <a:ln>
            <a:noFill/>
          </a:ln>
        </p:spPr>
      </p:pic>
      <p:pic>
        <p:nvPicPr>
          <p:cNvPr id="665" name="Google Shape;665;p101"/>
          <p:cNvPicPr preferRelativeResize="0"/>
          <p:nvPr/>
        </p:nvPicPr>
        <p:blipFill>
          <a:blip r:embed="rId4">
            <a:alphaModFix/>
          </a:blip>
          <a:stretch>
            <a:fillRect/>
          </a:stretch>
        </p:blipFill>
        <p:spPr>
          <a:xfrm>
            <a:off x="0" y="2302213"/>
            <a:ext cx="9144001" cy="2841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Almost complete binary tree</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An almost complete binary tree is a tree where:</a:t>
            </a:r>
            <a:endParaRPr/>
          </a:p>
          <a:p>
            <a:pPr indent="-317500" lvl="1" marL="914400" rtl="0" algn="l">
              <a:spcBef>
                <a:spcPts val="0"/>
              </a:spcBef>
              <a:spcAft>
                <a:spcPts val="0"/>
              </a:spcAft>
              <a:buSzPts val="1400"/>
              <a:buChar char="○"/>
            </a:pPr>
            <a:r>
              <a:rPr lang="en"/>
              <a:t>For a right child, there is always a left child.</a:t>
            </a:r>
            <a:endParaRPr/>
          </a:p>
          <a:p>
            <a:pPr indent="-317500" lvl="1" marL="914400" rtl="0" algn="l">
              <a:spcBef>
                <a:spcPts val="0"/>
              </a:spcBef>
              <a:spcAft>
                <a:spcPts val="0"/>
              </a:spcAft>
              <a:buSzPts val="1400"/>
              <a:buChar char="○"/>
            </a:pPr>
            <a:r>
              <a:rPr lang="en"/>
              <a:t>But for a left child there may or may not be a right child.</a:t>
            </a:r>
            <a:endParaRPr/>
          </a:p>
          <a:p>
            <a:pPr indent="0" lvl="0" marL="0" rtl="0" algn="l">
              <a:spcBef>
                <a:spcPts val="1200"/>
              </a:spcBef>
              <a:spcAft>
                <a:spcPts val="1200"/>
              </a:spcAft>
              <a:buNone/>
            </a:pPr>
            <a:r>
              <a:t/>
            </a:r>
            <a:endParaRPr/>
          </a:p>
        </p:txBody>
      </p:sp>
      <p:pic>
        <p:nvPicPr>
          <p:cNvPr id="109" name="Google Shape;109;p21"/>
          <p:cNvPicPr preferRelativeResize="0"/>
          <p:nvPr/>
        </p:nvPicPr>
        <p:blipFill>
          <a:blip r:embed="rId3">
            <a:alphaModFix/>
          </a:blip>
          <a:stretch>
            <a:fillRect/>
          </a:stretch>
        </p:blipFill>
        <p:spPr>
          <a:xfrm>
            <a:off x="0" y="2134700"/>
            <a:ext cx="4283638" cy="2848725"/>
          </a:xfrm>
          <a:prstGeom prst="rect">
            <a:avLst/>
          </a:prstGeom>
          <a:noFill/>
          <a:ln>
            <a:noFill/>
          </a:ln>
        </p:spPr>
      </p:pic>
      <p:pic>
        <p:nvPicPr>
          <p:cNvPr id="110" name="Google Shape;110;p21"/>
          <p:cNvPicPr preferRelativeResize="0"/>
          <p:nvPr/>
        </p:nvPicPr>
        <p:blipFill>
          <a:blip r:embed="rId4">
            <a:alphaModFix/>
          </a:blip>
          <a:stretch>
            <a:fillRect/>
          </a:stretch>
        </p:blipFill>
        <p:spPr>
          <a:xfrm>
            <a:off x="4447450" y="2134700"/>
            <a:ext cx="4696550" cy="284872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First Search (DFS)[7]</a:t>
            </a:r>
            <a:endParaRPr/>
          </a:p>
        </p:txBody>
      </p:sp>
      <p:sp>
        <p:nvSpPr>
          <p:cNvPr id="671" name="Google Shape;671;p1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900"/>
              <a:t>Algorithm</a:t>
            </a:r>
            <a:endParaRPr sz="1900"/>
          </a:p>
          <a:p>
            <a:pPr indent="0" lvl="0" marL="0" rtl="0" algn="l">
              <a:lnSpc>
                <a:spcPct val="95000"/>
              </a:lnSpc>
              <a:spcBef>
                <a:spcPts val="1200"/>
              </a:spcBef>
              <a:spcAft>
                <a:spcPts val="1200"/>
              </a:spcAft>
              <a:buNone/>
            </a:pPr>
            <a:r>
              <a:t/>
            </a:r>
            <a:endParaRPr sz="1900"/>
          </a:p>
        </p:txBody>
      </p:sp>
      <p:pic>
        <p:nvPicPr>
          <p:cNvPr id="672" name="Google Shape;672;p102"/>
          <p:cNvPicPr preferRelativeResize="0"/>
          <p:nvPr/>
        </p:nvPicPr>
        <p:blipFill>
          <a:blip r:embed="rId3">
            <a:alphaModFix/>
          </a:blip>
          <a:stretch>
            <a:fillRect/>
          </a:stretch>
        </p:blipFill>
        <p:spPr>
          <a:xfrm>
            <a:off x="1848875" y="1392175"/>
            <a:ext cx="4388951" cy="37513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Depth First Search (DFS)[8]</a:t>
            </a:r>
            <a:endParaRPr/>
          </a:p>
        </p:txBody>
      </p:sp>
      <p:sp>
        <p:nvSpPr>
          <p:cNvPr id="678" name="Google Shape;678;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2400"/>
              <a:t>Algorithm Analysis</a:t>
            </a:r>
            <a:endParaRPr sz="2400"/>
          </a:p>
          <a:p>
            <a:pPr indent="-381000" lvl="0" marL="457200" rtl="0" algn="l">
              <a:lnSpc>
                <a:spcPct val="95000"/>
              </a:lnSpc>
              <a:spcBef>
                <a:spcPts val="1200"/>
              </a:spcBef>
              <a:spcAft>
                <a:spcPts val="0"/>
              </a:spcAft>
              <a:buSzPts val="2400"/>
              <a:buChar char="●"/>
            </a:pPr>
            <a:r>
              <a:rPr lang="en" sz="2400"/>
              <a:t>The complexity of the algorithm is greatly affected by Traverse function .</a:t>
            </a:r>
            <a:endParaRPr sz="2400"/>
          </a:p>
          <a:p>
            <a:pPr indent="-381000" lvl="0" marL="457200" rtl="0" algn="l">
              <a:lnSpc>
                <a:spcPct val="95000"/>
              </a:lnSpc>
              <a:spcBef>
                <a:spcPts val="0"/>
              </a:spcBef>
              <a:spcAft>
                <a:spcPts val="0"/>
              </a:spcAft>
              <a:buSzPts val="2400"/>
              <a:buChar char="●"/>
            </a:pPr>
            <a:r>
              <a:rPr lang="en" sz="2400"/>
              <a:t>We can write its running time in terms of the relation </a:t>
            </a:r>
            <a:br>
              <a:rPr lang="en" sz="2400"/>
            </a:br>
            <a:r>
              <a:rPr b="1" lang="en" sz="2400"/>
              <a:t>T(n) = T(n-1) + O(n),</a:t>
            </a:r>
            <a:r>
              <a:rPr lang="en" sz="2400"/>
              <a:t> </a:t>
            </a:r>
            <a:br>
              <a:rPr lang="en" sz="2400"/>
            </a:br>
            <a:r>
              <a:rPr lang="en" sz="2400"/>
              <a:t>here O(n) is for each vertex at most all the vertices are checked (for loop). </a:t>
            </a:r>
            <a:endParaRPr sz="2400"/>
          </a:p>
          <a:p>
            <a:pPr indent="-381000" lvl="0" marL="457200" rtl="0" algn="l">
              <a:lnSpc>
                <a:spcPct val="95000"/>
              </a:lnSpc>
              <a:spcBef>
                <a:spcPts val="0"/>
              </a:spcBef>
              <a:spcAft>
                <a:spcPts val="0"/>
              </a:spcAft>
              <a:buSzPts val="2400"/>
              <a:buChar char="●"/>
            </a:pPr>
            <a:r>
              <a:rPr lang="en" sz="2400"/>
              <a:t>At each recursive call, a vertex is decreased.</a:t>
            </a:r>
            <a:endParaRPr sz="2400"/>
          </a:p>
          <a:p>
            <a:pPr indent="-381000" lvl="0" marL="457200" rtl="0" algn="l">
              <a:lnSpc>
                <a:spcPct val="95000"/>
              </a:lnSpc>
              <a:spcBef>
                <a:spcPts val="0"/>
              </a:spcBef>
              <a:spcAft>
                <a:spcPts val="0"/>
              </a:spcAft>
              <a:buSzPts val="2400"/>
              <a:buChar char="●"/>
            </a:pPr>
            <a:r>
              <a:rPr lang="en" sz="2400"/>
              <a:t> Solving this we can find that the complexity of an algorithm is</a:t>
            </a:r>
            <a:r>
              <a:rPr b="1" lang="en" sz="2400"/>
              <a:t> O(n</a:t>
            </a:r>
            <a:r>
              <a:rPr b="1" baseline="30000" lang="en" sz="2400"/>
              <a:t>2</a:t>
            </a:r>
            <a:r>
              <a:rPr b="1" lang="en" sz="2400"/>
              <a:t>).</a:t>
            </a:r>
            <a:endParaRPr b="1" sz="2400"/>
          </a:p>
          <a:p>
            <a:pPr indent="0" lvl="0" marL="0" rtl="0" algn="l">
              <a:lnSpc>
                <a:spcPct val="95000"/>
              </a:lnSpc>
              <a:spcBef>
                <a:spcPts val="1200"/>
              </a:spcBef>
              <a:spcAft>
                <a:spcPts val="1200"/>
              </a:spcAft>
              <a:buNone/>
            </a:pPr>
            <a:r>
              <a:t/>
            </a:r>
            <a:endParaRPr sz="2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Minimum Spanning Trees</a:t>
            </a:r>
            <a:endParaRPr/>
          </a:p>
        </p:txBody>
      </p:sp>
      <p:sp>
        <p:nvSpPr>
          <p:cNvPr id="684" name="Google Shape;684;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95000"/>
              </a:lnSpc>
              <a:spcBef>
                <a:spcPts val="0"/>
              </a:spcBef>
              <a:spcAft>
                <a:spcPts val="0"/>
              </a:spcAft>
              <a:buSzPts val="2400"/>
              <a:buChar char="●"/>
            </a:pPr>
            <a:r>
              <a:rPr lang="en" sz="2400"/>
              <a:t>A </a:t>
            </a:r>
            <a:r>
              <a:rPr b="1" lang="en" sz="2400"/>
              <a:t>spanning tree</a:t>
            </a:r>
            <a:r>
              <a:rPr lang="en" sz="2400"/>
              <a:t> of an undirected graph G is a subgraph of G that is a tree containing all the vertices of G. </a:t>
            </a:r>
            <a:endParaRPr sz="2400"/>
          </a:p>
          <a:p>
            <a:pPr indent="-381000" lvl="0" marL="457200" rtl="0" algn="l">
              <a:lnSpc>
                <a:spcPct val="95000"/>
              </a:lnSpc>
              <a:spcBef>
                <a:spcPts val="0"/>
              </a:spcBef>
              <a:spcAft>
                <a:spcPts val="0"/>
              </a:spcAft>
              <a:buSzPts val="2400"/>
              <a:buChar char="●"/>
            </a:pPr>
            <a:r>
              <a:rPr lang="en" sz="2400"/>
              <a:t>A minimum spanning tree (MST) for a weighted undirected graph is a spanning tree with minimum weight.</a:t>
            </a:r>
            <a:endParaRPr sz="2400"/>
          </a:p>
          <a:p>
            <a:pPr indent="-381000" lvl="0" marL="457200" rtl="0" algn="l">
              <a:lnSpc>
                <a:spcPct val="95000"/>
              </a:lnSpc>
              <a:spcBef>
                <a:spcPts val="0"/>
              </a:spcBef>
              <a:spcAft>
                <a:spcPts val="0"/>
              </a:spcAft>
              <a:buSzPts val="2400"/>
              <a:buChar char="●"/>
            </a:pPr>
            <a:r>
              <a:rPr lang="en" sz="2400"/>
              <a:t>A minimum spanning tree (MST) or minimum weight spanning tree is a subset of the edges of a connected, edge-weighted undirected graph that connects all the vertices together, without any cycles and with the minimum possible total edge weight. </a:t>
            </a:r>
            <a:endParaRPr sz="2400"/>
          </a:p>
          <a:p>
            <a:pPr indent="-381000" lvl="0" marL="457200" rtl="0" algn="l">
              <a:lnSpc>
                <a:spcPct val="95000"/>
              </a:lnSpc>
              <a:spcBef>
                <a:spcPts val="0"/>
              </a:spcBef>
              <a:spcAft>
                <a:spcPts val="0"/>
              </a:spcAft>
              <a:buSzPts val="2400"/>
              <a:buChar char="●"/>
            </a:pPr>
            <a:r>
              <a:rPr lang="en" sz="2400"/>
              <a:t>That is, it is a spanning tree whose sum of edge weights is as small as possible.</a:t>
            </a:r>
            <a:endParaRPr sz="24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Minimum Spanning Trees[2]</a:t>
            </a:r>
            <a:endParaRPr/>
          </a:p>
        </p:txBody>
      </p:sp>
      <p:sp>
        <p:nvSpPr>
          <p:cNvPr id="690" name="Google Shape;690;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95000"/>
              </a:lnSpc>
              <a:spcBef>
                <a:spcPts val="0"/>
              </a:spcBef>
              <a:spcAft>
                <a:spcPts val="0"/>
              </a:spcAft>
              <a:buSzPts val="2400"/>
              <a:buChar char="●"/>
            </a:pPr>
            <a:r>
              <a:rPr lang="en" sz="2400"/>
              <a:t>A minimum spanning tree has (V - 1) edges where V is the number of vertices in the given graph. </a:t>
            </a:r>
            <a:endParaRPr sz="2400"/>
          </a:p>
          <a:p>
            <a:pPr indent="-381000" lvl="0" marL="457200" rtl="0" algn="l">
              <a:lnSpc>
                <a:spcPct val="95000"/>
              </a:lnSpc>
              <a:spcBef>
                <a:spcPts val="0"/>
              </a:spcBef>
              <a:spcAft>
                <a:spcPts val="0"/>
              </a:spcAft>
              <a:buSzPts val="2400"/>
              <a:buChar char="●"/>
            </a:pPr>
            <a:r>
              <a:rPr lang="en" sz="2400"/>
              <a:t>An example undirected graph and its minimum spanning tree is as shown below:</a:t>
            </a:r>
            <a:endParaRPr sz="2400"/>
          </a:p>
        </p:txBody>
      </p:sp>
      <p:pic>
        <p:nvPicPr>
          <p:cNvPr id="691" name="Google Shape;691;p105"/>
          <p:cNvPicPr preferRelativeResize="0"/>
          <p:nvPr/>
        </p:nvPicPr>
        <p:blipFill>
          <a:blip r:embed="rId3">
            <a:alphaModFix/>
          </a:blip>
          <a:stretch>
            <a:fillRect/>
          </a:stretch>
        </p:blipFill>
        <p:spPr>
          <a:xfrm>
            <a:off x="2233975" y="2678675"/>
            <a:ext cx="5395975" cy="24648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Kruskal’s Algorithm</a:t>
            </a:r>
            <a:endParaRPr/>
          </a:p>
        </p:txBody>
      </p:sp>
      <p:sp>
        <p:nvSpPr>
          <p:cNvPr id="697" name="Google Shape;697;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Kruskal's Algorithm</a:t>
            </a:r>
            <a:r>
              <a:rPr lang="en" sz="2000"/>
              <a:t> builds the spanning tree by adding edges one by one into a growing spanning tree. </a:t>
            </a:r>
            <a:endParaRPr sz="2000"/>
          </a:p>
          <a:p>
            <a:pPr indent="-355600" lvl="0" marL="457200" rtl="0" algn="l">
              <a:spcBef>
                <a:spcPts val="0"/>
              </a:spcBef>
              <a:spcAft>
                <a:spcPts val="0"/>
              </a:spcAft>
              <a:buSzPts val="2000"/>
              <a:buChar char="●"/>
            </a:pPr>
            <a:r>
              <a:rPr lang="en" sz="2000"/>
              <a:t>Kruskal's algorithm follows </a:t>
            </a:r>
            <a:r>
              <a:rPr b="1" lang="en" sz="2000"/>
              <a:t>greedy approach</a:t>
            </a:r>
            <a:r>
              <a:rPr lang="en" sz="2000"/>
              <a:t> as in each iteration it finds an edge which has least weight and add it to the growing spanning tree.</a:t>
            </a:r>
            <a:endParaRPr sz="2000"/>
          </a:p>
          <a:p>
            <a:pPr indent="-355600" lvl="0" marL="457200" rtl="0" algn="l">
              <a:spcBef>
                <a:spcPts val="0"/>
              </a:spcBef>
              <a:spcAft>
                <a:spcPts val="0"/>
              </a:spcAft>
              <a:buSzPts val="2000"/>
              <a:buChar char="●"/>
            </a:pPr>
            <a:r>
              <a:rPr lang="en" sz="2000"/>
              <a:t>Algorithm Steps: </a:t>
            </a:r>
            <a:endParaRPr sz="2000"/>
          </a:p>
          <a:p>
            <a:pPr indent="-330200" lvl="1" marL="914400" rtl="0" algn="l">
              <a:spcBef>
                <a:spcPts val="0"/>
              </a:spcBef>
              <a:spcAft>
                <a:spcPts val="0"/>
              </a:spcAft>
              <a:buSzPts val="1600"/>
              <a:buChar char="○"/>
            </a:pPr>
            <a:r>
              <a:rPr lang="en" sz="1600"/>
              <a:t>Sort the graph edges with respect to their weights. </a:t>
            </a:r>
            <a:endParaRPr sz="1600"/>
          </a:p>
          <a:p>
            <a:pPr indent="-330200" lvl="1" marL="914400" rtl="0" algn="l">
              <a:spcBef>
                <a:spcPts val="0"/>
              </a:spcBef>
              <a:spcAft>
                <a:spcPts val="0"/>
              </a:spcAft>
              <a:buSzPts val="1600"/>
              <a:buChar char="○"/>
            </a:pPr>
            <a:r>
              <a:rPr lang="en" sz="1600"/>
              <a:t>Start adding edges to the MST from the edge with the smallest weight until the edge of the largest weight. </a:t>
            </a:r>
            <a:endParaRPr sz="1600"/>
          </a:p>
          <a:p>
            <a:pPr indent="-330200" lvl="1" marL="914400" rtl="0" algn="l">
              <a:spcBef>
                <a:spcPts val="0"/>
              </a:spcBef>
              <a:spcAft>
                <a:spcPts val="0"/>
              </a:spcAft>
              <a:buSzPts val="1600"/>
              <a:buChar char="○"/>
            </a:pPr>
            <a:r>
              <a:rPr lang="en" sz="1600"/>
              <a:t>Only add edges which doesn't form a cycle , edges which connect only disconnected components. </a:t>
            </a:r>
            <a:endParaRPr sz="16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Kruskal’s Algorithm[2]</a:t>
            </a:r>
            <a:endParaRPr/>
          </a:p>
        </p:txBody>
      </p:sp>
      <p:sp>
        <p:nvSpPr>
          <p:cNvPr id="703" name="Google Shape;703;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Example:</a:t>
            </a:r>
            <a:endParaRPr b="1" sz="2000"/>
          </a:p>
          <a:p>
            <a:pPr indent="-355600" lvl="0" marL="457200" rtl="0" algn="l">
              <a:spcBef>
                <a:spcPts val="0"/>
              </a:spcBef>
              <a:spcAft>
                <a:spcPts val="0"/>
              </a:spcAft>
              <a:buSzPts val="2000"/>
              <a:buAutoNum type="arabicPeriod"/>
            </a:pPr>
            <a:r>
              <a:rPr lang="en" sz="2000"/>
              <a:t>First sort the edges: </a:t>
            </a:r>
            <a:br>
              <a:rPr lang="en" sz="2000"/>
            </a:br>
            <a:r>
              <a:rPr lang="en" sz="2000"/>
              <a:t>(1,6)=10;	(3,4)=12;	(2,7)=14;	(2,3)=16;	(4,7)=18;</a:t>
            </a:r>
            <a:br>
              <a:rPr lang="en" sz="2000"/>
            </a:br>
            <a:r>
              <a:rPr lang="en" sz="2000"/>
              <a:t>(4,5)=22;	(5,7)=25;	(1,2)=28;</a:t>
            </a:r>
            <a:endParaRPr sz="2000"/>
          </a:p>
          <a:p>
            <a:pPr indent="-355600" lvl="0" marL="457200" rtl="0" algn="l">
              <a:spcBef>
                <a:spcPts val="0"/>
              </a:spcBef>
              <a:spcAft>
                <a:spcPts val="0"/>
              </a:spcAft>
              <a:buSzPts val="2000"/>
              <a:buAutoNum type="arabicPeriod"/>
            </a:pPr>
            <a:r>
              <a:rPr lang="en" sz="2000"/>
              <a:t>Now pick all edges one by one from the sorted list in increasing order.</a:t>
            </a:r>
            <a:endParaRPr sz="2000"/>
          </a:p>
          <a:p>
            <a:pPr indent="0" lvl="0" marL="0" rtl="0" algn="l">
              <a:spcBef>
                <a:spcPts val="1200"/>
              </a:spcBef>
              <a:spcAft>
                <a:spcPts val="1200"/>
              </a:spcAft>
              <a:buNone/>
            </a:pPr>
            <a:br>
              <a:rPr lang="en" sz="2000"/>
            </a:br>
            <a:endParaRPr sz="2000"/>
          </a:p>
        </p:txBody>
      </p:sp>
      <p:pic>
        <p:nvPicPr>
          <p:cNvPr id="704" name="Google Shape;704;p107"/>
          <p:cNvPicPr preferRelativeResize="0"/>
          <p:nvPr/>
        </p:nvPicPr>
        <p:blipFill>
          <a:blip r:embed="rId3">
            <a:alphaModFix/>
          </a:blip>
          <a:stretch>
            <a:fillRect/>
          </a:stretch>
        </p:blipFill>
        <p:spPr>
          <a:xfrm>
            <a:off x="4629200" y="0"/>
            <a:ext cx="4203100" cy="1834925"/>
          </a:xfrm>
          <a:prstGeom prst="rect">
            <a:avLst/>
          </a:prstGeom>
          <a:noFill/>
          <a:ln>
            <a:noFill/>
          </a:ln>
        </p:spPr>
      </p:pic>
      <p:pic>
        <p:nvPicPr>
          <p:cNvPr id="705" name="Google Shape;705;p107"/>
          <p:cNvPicPr preferRelativeResize="0"/>
          <p:nvPr/>
        </p:nvPicPr>
        <p:blipFill>
          <a:blip r:embed="rId4">
            <a:alphaModFix/>
          </a:blip>
          <a:stretch>
            <a:fillRect/>
          </a:stretch>
        </p:blipFill>
        <p:spPr>
          <a:xfrm>
            <a:off x="969025" y="3035775"/>
            <a:ext cx="6181893" cy="2107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Kruskal’s Algorithm[3]</a:t>
            </a:r>
            <a:endParaRPr/>
          </a:p>
        </p:txBody>
      </p:sp>
      <p:sp>
        <p:nvSpPr>
          <p:cNvPr id="711" name="Google Shape;711;p10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Example:</a:t>
            </a:r>
            <a:endParaRPr b="1" sz="2000"/>
          </a:p>
          <a:p>
            <a:pPr indent="-355600" lvl="0" marL="457200" rtl="0" algn="l">
              <a:spcBef>
                <a:spcPts val="0"/>
              </a:spcBef>
              <a:spcAft>
                <a:spcPts val="0"/>
              </a:spcAft>
              <a:buSzPts val="2000"/>
              <a:buAutoNum type="arabicPeriod"/>
            </a:pPr>
            <a:r>
              <a:rPr lang="en" sz="2000"/>
              <a:t>First sort the edges: </a:t>
            </a:r>
            <a:br>
              <a:rPr lang="en" sz="2000"/>
            </a:br>
            <a:r>
              <a:rPr lang="en" sz="2000"/>
              <a:t>(1,6)=10;	(3,4)=12;	(2,7)=14;	(2,3)=16;	(4,7)=18;</a:t>
            </a:r>
            <a:br>
              <a:rPr lang="en" sz="2000"/>
            </a:br>
            <a:r>
              <a:rPr lang="en" sz="2000"/>
              <a:t>(4,5)=22;	(5,7)=25;	(1,2)=28;</a:t>
            </a:r>
            <a:endParaRPr sz="2000"/>
          </a:p>
          <a:p>
            <a:pPr indent="-355600" lvl="0" marL="457200" rtl="0" algn="l">
              <a:spcBef>
                <a:spcPts val="0"/>
              </a:spcBef>
              <a:spcAft>
                <a:spcPts val="0"/>
              </a:spcAft>
              <a:buSzPts val="2000"/>
              <a:buAutoNum type="arabicPeriod"/>
            </a:pPr>
            <a:r>
              <a:rPr lang="en" sz="2000"/>
              <a:t>Now pick all edges one by one from the sorted list in increasing order.</a:t>
            </a:r>
            <a:endParaRPr sz="2000"/>
          </a:p>
          <a:p>
            <a:pPr indent="0" lvl="0" marL="0" rtl="0" algn="l">
              <a:spcBef>
                <a:spcPts val="1200"/>
              </a:spcBef>
              <a:spcAft>
                <a:spcPts val="1200"/>
              </a:spcAft>
              <a:buNone/>
            </a:pPr>
            <a:br>
              <a:rPr lang="en" sz="2000"/>
            </a:br>
            <a:endParaRPr sz="2000"/>
          </a:p>
        </p:txBody>
      </p:sp>
      <p:pic>
        <p:nvPicPr>
          <p:cNvPr id="712" name="Google Shape;712;p108"/>
          <p:cNvPicPr preferRelativeResize="0"/>
          <p:nvPr/>
        </p:nvPicPr>
        <p:blipFill>
          <a:blip r:embed="rId3">
            <a:alphaModFix/>
          </a:blip>
          <a:stretch>
            <a:fillRect/>
          </a:stretch>
        </p:blipFill>
        <p:spPr>
          <a:xfrm>
            <a:off x="4629200" y="0"/>
            <a:ext cx="4203100" cy="1834925"/>
          </a:xfrm>
          <a:prstGeom prst="rect">
            <a:avLst/>
          </a:prstGeom>
          <a:noFill/>
          <a:ln>
            <a:noFill/>
          </a:ln>
        </p:spPr>
      </p:pic>
      <p:pic>
        <p:nvPicPr>
          <p:cNvPr id="713" name="Google Shape;713;p108"/>
          <p:cNvPicPr preferRelativeResize="0"/>
          <p:nvPr/>
        </p:nvPicPr>
        <p:blipFill>
          <a:blip r:embed="rId4">
            <a:alphaModFix/>
          </a:blip>
          <a:stretch>
            <a:fillRect/>
          </a:stretch>
        </p:blipFill>
        <p:spPr>
          <a:xfrm>
            <a:off x="540600" y="3011653"/>
            <a:ext cx="6076376" cy="2131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Kruskal’s Algorithm[4]</a:t>
            </a:r>
            <a:endParaRPr/>
          </a:p>
        </p:txBody>
      </p:sp>
      <p:sp>
        <p:nvSpPr>
          <p:cNvPr id="719" name="Google Shape;719;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							</a:t>
            </a:r>
            <a:endParaRPr sz="2000"/>
          </a:p>
          <a:p>
            <a:pPr indent="0" lvl="0" marL="0" rtl="0" algn="l">
              <a:spcBef>
                <a:spcPts val="1200"/>
              </a:spcBef>
              <a:spcAft>
                <a:spcPts val="0"/>
              </a:spcAft>
              <a:buNone/>
            </a:pPr>
            <a:r>
              <a:t/>
            </a:r>
            <a:endParaRPr sz="2000"/>
          </a:p>
          <a:p>
            <a:pPr indent="0" lvl="0" marL="0" rtl="0" algn="l">
              <a:spcBef>
                <a:spcPts val="1200"/>
              </a:spcBef>
              <a:spcAft>
                <a:spcPts val="0"/>
              </a:spcAft>
              <a:buNone/>
            </a:pPr>
            <a:r>
              <a:rPr lang="en" sz="2000"/>
              <a:t>										=&gt;</a:t>
            </a:r>
            <a:endParaRPr sz="2000"/>
          </a:p>
          <a:p>
            <a:pPr indent="0" lvl="0" marL="0" rtl="0" algn="l">
              <a:spcBef>
                <a:spcPts val="1200"/>
              </a:spcBef>
              <a:spcAft>
                <a:spcPts val="0"/>
              </a:spcAft>
              <a:buNone/>
            </a:pPr>
            <a:r>
              <a:t/>
            </a:r>
            <a:endParaRPr sz="2000"/>
          </a:p>
          <a:p>
            <a:pPr indent="0" lvl="0" marL="0" rtl="0" algn="l">
              <a:spcBef>
                <a:spcPts val="1200"/>
              </a:spcBef>
              <a:spcAft>
                <a:spcPts val="0"/>
              </a:spcAft>
              <a:buNone/>
            </a:pPr>
            <a:r>
              <a:t/>
            </a:r>
            <a:endParaRPr sz="2000"/>
          </a:p>
          <a:p>
            <a:pPr indent="0" lvl="0" marL="0" rtl="0" algn="l">
              <a:spcBef>
                <a:spcPts val="1200"/>
              </a:spcBef>
              <a:spcAft>
                <a:spcPts val="0"/>
              </a:spcAft>
              <a:buNone/>
            </a:pPr>
            <a:r>
              <a:rPr lang="en" sz="2000"/>
              <a:t>Since all the vertices have been connected / included in the MST, so we stop. The weight of the MST = sum of the weight of all edges</a:t>
            </a:r>
            <a:endParaRPr sz="2000"/>
          </a:p>
          <a:p>
            <a:pPr indent="0" lvl="0" marL="0" rtl="0" algn="l">
              <a:spcBef>
                <a:spcPts val="1200"/>
              </a:spcBef>
              <a:spcAft>
                <a:spcPts val="1200"/>
              </a:spcAft>
              <a:buNone/>
            </a:pPr>
            <a:r>
              <a:rPr lang="en" sz="2000"/>
              <a:t>= 10+25+22+12+16+14 = 99 units.	</a:t>
            </a:r>
            <a:endParaRPr sz="2000"/>
          </a:p>
        </p:txBody>
      </p:sp>
      <p:pic>
        <p:nvPicPr>
          <p:cNvPr id="720" name="Google Shape;720;p109"/>
          <p:cNvPicPr preferRelativeResize="0"/>
          <p:nvPr/>
        </p:nvPicPr>
        <p:blipFill>
          <a:blip r:embed="rId3">
            <a:alphaModFix/>
          </a:blip>
          <a:stretch>
            <a:fillRect/>
          </a:stretch>
        </p:blipFill>
        <p:spPr>
          <a:xfrm>
            <a:off x="466175" y="1548350"/>
            <a:ext cx="4203100" cy="1834925"/>
          </a:xfrm>
          <a:prstGeom prst="rect">
            <a:avLst/>
          </a:prstGeom>
          <a:noFill/>
          <a:ln>
            <a:noFill/>
          </a:ln>
        </p:spPr>
      </p:pic>
      <p:pic>
        <p:nvPicPr>
          <p:cNvPr id="721" name="Google Shape;721;p109"/>
          <p:cNvPicPr preferRelativeResize="0"/>
          <p:nvPr/>
        </p:nvPicPr>
        <p:blipFill>
          <a:blip r:embed="rId4">
            <a:alphaModFix/>
          </a:blip>
          <a:stretch>
            <a:fillRect/>
          </a:stretch>
        </p:blipFill>
        <p:spPr>
          <a:xfrm>
            <a:off x="5741525" y="1665775"/>
            <a:ext cx="3330375" cy="1941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Kruskal’s Algorithm[2]</a:t>
            </a:r>
            <a:endParaRPr/>
          </a:p>
        </p:txBody>
      </p:sp>
      <p:sp>
        <p:nvSpPr>
          <p:cNvPr id="727" name="Google Shape;727;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b="1" lang="en" sz="2000"/>
              <a:t>Example 2:</a:t>
            </a:r>
            <a:endParaRPr b="1" sz="2000"/>
          </a:p>
          <a:p>
            <a:pPr indent="0" lvl="0" marL="0" rtl="0" algn="l">
              <a:spcBef>
                <a:spcPts val="1200"/>
              </a:spcBef>
              <a:spcAft>
                <a:spcPts val="0"/>
              </a:spcAft>
              <a:buNone/>
            </a:pPr>
            <a:r>
              <a:t/>
            </a:r>
            <a:endParaRPr sz="2000"/>
          </a:p>
          <a:p>
            <a:pPr indent="0" lvl="0" marL="0" rtl="0" algn="l">
              <a:spcBef>
                <a:spcPts val="1200"/>
              </a:spcBef>
              <a:spcAft>
                <a:spcPts val="0"/>
              </a:spcAft>
              <a:buNone/>
            </a:pPr>
            <a:r>
              <a:t/>
            </a:r>
            <a:endParaRPr sz="2000"/>
          </a:p>
          <a:p>
            <a:pPr indent="457200" lvl="0" marL="2743200" rtl="0" algn="l">
              <a:spcBef>
                <a:spcPts val="1200"/>
              </a:spcBef>
              <a:spcAft>
                <a:spcPts val="1200"/>
              </a:spcAft>
              <a:buNone/>
            </a:pPr>
            <a:r>
              <a:rPr lang="en" sz="2000"/>
              <a:t>=&gt;</a:t>
            </a:r>
            <a:br>
              <a:rPr lang="en" sz="2000"/>
            </a:br>
            <a:endParaRPr sz="2000"/>
          </a:p>
        </p:txBody>
      </p:sp>
      <p:pic>
        <p:nvPicPr>
          <p:cNvPr id="728" name="Google Shape;728;p110"/>
          <p:cNvPicPr preferRelativeResize="0"/>
          <p:nvPr/>
        </p:nvPicPr>
        <p:blipFill>
          <a:blip r:embed="rId3">
            <a:alphaModFix/>
          </a:blip>
          <a:stretch>
            <a:fillRect/>
          </a:stretch>
        </p:blipFill>
        <p:spPr>
          <a:xfrm>
            <a:off x="383750" y="1794525"/>
            <a:ext cx="2533650" cy="1905000"/>
          </a:xfrm>
          <a:prstGeom prst="rect">
            <a:avLst/>
          </a:prstGeom>
          <a:noFill/>
          <a:ln>
            <a:noFill/>
          </a:ln>
        </p:spPr>
      </p:pic>
      <p:pic>
        <p:nvPicPr>
          <p:cNvPr id="729" name="Google Shape;729;p110"/>
          <p:cNvPicPr preferRelativeResize="0"/>
          <p:nvPr/>
        </p:nvPicPr>
        <p:blipFill>
          <a:blip r:embed="rId4">
            <a:alphaModFix/>
          </a:blip>
          <a:stretch>
            <a:fillRect/>
          </a:stretch>
        </p:blipFill>
        <p:spPr>
          <a:xfrm>
            <a:off x="6336750" y="1889125"/>
            <a:ext cx="2495550" cy="19431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Prim’s Algorithm</a:t>
            </a:r>
            <a:endParaRPr/>
          </a:p>
        </p:txBody>
      </p:sp>
      <p:sp>
        <p:nvSpPr>
          <p:cNvPr id="735" name="Google Shape;735;p11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lnSpc>
                <a:spcPct val="95000"/>
              </a:lnSpc>
              <a:spcBef>
                <a:spcPts val="0"/>
              </a:spcBef>
              <a:spcAft>
                <a:spcPts val="0"/>
              </a:spcAft>
              <a:buSzPts val="1900"/>
              <a:buChar char="●"/>
            </a:pPr>
            <a:r>
              <a:rPr lang="en" sz="1900"/>
              <a:t>Prim's Algorithm also use Greedy approach to find the minimum spanning tree. </a:t>
            </a:r>
            <a:endParaRPr sz="1900"/>
          </a:p>
          <a:p>
            <a:pPr indent="-349250" lvl="0" marL="457200" rtl="0" algn="l">
              <a:lnSpc>
                <a:spcPct val="95000"/>
              </a:lnSpc>
              <a:spcBef>
                <a:spcPts val="0"/>
              </a:spcBef>
              <a:spcAft>
                <a:spcPts val="0"/>
              </a:spcAft>
              <a:buSzPts val="1900"/>
              <a:buChar char="●"/>
            </a:pPr>
            <a:r>
              <a:rPr lang="en" sz="1900"/>
              <a:t>In Prim's Algorithm, we grow the spanning tree from a starting position. </a:t>
            </a:r>
            <a:endParaRPr sz="1900"/>
          </a:p>
          <a:p>
            <a:pPr indent="-349250" lvl="0" marL="457200" rtl="0" algn="l">
              <a:lnSpc>
                <a:spcPct val="95000"/>
              </a:lnSpc>
              <a:spcBef>
                <a:spcPts val="0"/>
              </a:spcBef>
              <a:spcAft>
                <a:spcPts val="0"/>
              </a:spcAft>
              <a:buSzPts val="1900"/>
              <a:buChar char="●"/>
            </a:pPr>
            <a:r>
              <a:rPr lang="en" sz="1900"/>
              <a:t>Unlike an edge in Kruskal's, we add vertex to the growing spanning tree in Prim's. </a:t>
            </a:r>
            <a:endParaRPr sz="1900"/>
          </a:p>
          <a:p>
            <a:pPr indent="-349250" lvl="0" marL="457200" rtl="0" algn="l">
              <a:lnSpc>
                <a:spcPct val="95000"/>
              </a:lnSpc>
              <a:spcBef>
                <a:spcPts val="0"/>
              </a:spcBef>
              <a:spcAft>
                <a:spcPts val="0"/>
              </a:spcAft>
              <a:buSzPts val="1900"/>
              <a:buChar char="●"/>
            </a:pPr>
            <a:r>
              <a:rPr lang="en" sz="1900"/>
              <a:t>Algorithm Steps: </a:t>
            </a:r>
            <a:endParaRPr sz="1900"/>
          </a:p>
          <a:p>
            <a:pPr indent="-323850" lvl="1" marL="914400" rtl="0" algn="l">
              <a:lnSpc>
                <a:spcPct val="95000"/>
              </a:lnSpc>
              <a:spcBef>
                <a:spcPts val="0"/>
              </a:spcBef>
              <a:spcAft>
                <a:spcPts val="0"/>
              </a:spcAft>
              <a:buSzPts val="1500"/>
              <a:buChar char="○"/>
            </a:pPr>
            <a:r>
              <a:rPr lang="en" sz="1500"/>
              <a:t>Maintain two disjoint sets of vertices. One containing vertices that are in the growing spanning tree and other that are not in the growing spanning tree. </a:t>
            </a:r>
            <a:endParaRPr sz="1500"/>
          </a:p>
          <a:p>
            <a:pPr indent="-323850" lvl="1" marL="914400" rtl="0" algn="l">
              <a:lnSpc>
                <a:spcPct val="95000"/>
              </a:lnSpc>
              <a:spcBef>
                <a:spcPts val="0"/>
              </a:spcBef>
              <a:spcAft>
                <a:spcPts val="0"/>
              </a:spcAft>
              <a:buSzPts val="1500"/>
              <a:buChar char="○"/>
            </a:pPr>
            <a:r>
              <a:rPr lang="en" sz="1500"/>
              <a:t>Select the cheapest vertex that is connected to the growing spanning tree and is not in the growing spanning tree and add it into the growing spanning tree. This can be done using Priority Queues. </a:t>
            </a:r>
            <a:endParaRPr sz="1500"/>
          </a:p>
          <a:p>
            <a:pPr indent="-323850" lvl="1" marL="914400" rtl="0" algn="l">
              <a:lnSpc>
                <a:spcPct val="95000"/>
              </a:lnSpc>
              <a:spcBef>
                <a:spcPts val="0"/>
              </a:spcBef>
              <a:spcAft>
                <a:spcPts val="0"/>
              </a:spcAft>
              <a:buSzPts val="1500"/>
              <a:buChar char="○"/>
            </a:pPr>
            <a:r>
              <a:rPr lang="en" sz="1500"/>
              <a:t>Insert the vertices, that are connected to growing spanning tree, into the Priority Queue. </a:t>
            </a:r>
            <a:endParaRPr sz="1500"/>
          </a:p>
          <a:p>
            <a:pPr indent="-323850" lvl="1" marL="914400" rtl="0" algn="l">
              <a:lnSpc>
                <a:spcPct val="95000"/>
              </a:lnSpc>
              <a:spcBef>
                <a:spcPts val="0"/>
              </a:spcBef>
              <a:spcAft>
                <a:spcPts val="0"/>
              </a:spcAft>
              <a:buSzPts val="1500"/>
              <a:buChar char="○"/>
            </a:pPr>
            <a:r>
              <a:rPr lang="en" sz="1500"/>
              <a:t>Check for cycles. To do that, mark the nodes which have been already selected and insert only those nodes in the Priority Queue that are not marked.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